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8" r:id="rId2"/>
    <p:sldId id="314" r:id="rId3"/>
    <p:sldId id="328" r:id="rId4"/>
    <p:sldId id="256" r:id="rId5"/>
    <p:sldId id="259" r:id="rId6"/>
    <p:sldId id="316" r:id="rId7"/>
    <p:sldId id="315" r:id="rId8"/>
    <p:sldId id="329" r:id="rId9"/>
    <p:sldId id="326" r:id="rId10"/>
    <p:sldId id="307" r:id="rId11"/>
    <p:sldId id="317" r:id="rId12"/>
    <p:sldId id="276" r:id="rId13"/>
    <p:sldId id="312" r:id="rId14"/>
    <p:sldId id="341" r:id="rId15"/>
    <p:sldId id="284" r:id="rId16"/>
    <p:sldId id="285" r:id="rId17"/>
    <p:sldId id="286" r:id="rId18"/>
    <p:sldId id="282" r:id="rId19"/>
    <p:sldId id="299" r:id="rId20"/>
    <p:sldId id="308" r:id="rId21"/>
    <p:sldId id="292" r:id="rId22"/>
    <p:sldId id="309" r:id="rId23"/>
    <p:sldId id="324" r:id="rId24"/>
    <p:sldId id="325" r:id="rId25"/>
    <p:sldId id="323" r:id="rId26"/>
    <p:sldId id="293" r:id="rId27"/>
    <p:sldId id="335" r:id="rId28"/>
    <p:sldId id="338" r:id="rId29"/>
    <p:sldId id="332" r:id="rId30"/>
    <p:sldId id="334" r:id="rId31"/>
    <p:sldId id="260" r:id="rId32"/>
    <p:sldId id="263" r:id="rId33"/>
    <p:sldId id="268" r:id="rId34"/>
    <p:sldId id="331" r:id="rId35"/>
    <p:sldId id="257" r:id="rId36"/>
    <p:sldId id="264" r:id="rId37"/>
    <p:sldId id="333" r:id="rId38"/>
    <p:sldId id="313" r:id="rId39"/>
    <p:sldId id="271" r:id="rId40"/>
    <p:sldId id="273" r:id="rId41"/>
    <p:sldId id="320" r:id="rId42"/>
    <p:sldId id="318" r:id="rId43"/>
    <p:sldId id="269" r:id="rId44"/>
    <p:sldId id="270" r:id="rId45"/>
    <p:sldId id="319" r:id="rId46"/>
    <p:sldId id="321" r:id="rId47"/>
    <p:sldId id="304" r:id="rId48"/>
    <p:sldId id="305" r:id="rId49"/>
    <p:sldId id="339" r:id="rId50"/>
    <p:sldId id="330" r:id="rId51"/>
    <p:sldId id="342" r:id="rId52"/>
    <p:sldId id="322" r:id="rId53"/>
    <p:sldId id="34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000" dirty="0"/>
              <a:t>Drain Time</a:t>
            </a:r>
          </a:p>
        </c:rich>
      </c:tx>
      <c:layout>
        <c:manualLayout>
          <c:xMode val="edge"/>
          <c:yMode val="edge"/>
          <c:x val="0.37578948753642899"/>
          <c:y val="1.402325541593030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267036178962127"/>
          <c:y val="0.1821620878529347"/>
          <c:w val="0.80264127550029629"/>
          <c:h val="0.62148914826390445"/>
        </c:manualLayout>
      </c:layout>
      <c:scatterChart>
        <c:scatterStyle val="lineMarker"/>
        <c:varyColors val="0"/>
        <c:ser>
          <c:idx val="0"/>
          <c:order val="0"/>
          <c:spPr>
            <a:ln w="47625" cap="rnd">
              <a:solidFill>
                <a:schemeClr val="accent1"/>
              </a:solidFill>
              <a:round/>
            </a:ln>
            <a:effectLst/>
          </c:spPr>
          <c:marker>
            <c:symbol val="circle"/>
            <c:size val="5"/>
            <c:spPr>
              <a:solidFill>
                <a:schemeClr val="accent1"/>
              </a:solidFill>
              <a:ln w="76200">
                <a:solidFill>
                  <a:schemeClr val="accent1"/>
                </a:solidFill>
              </a:ln>
              <a:effectLst/>
            </c:spPr>
          </c:marker>
          <c:xVal>
            <c:numRef>
              <c:f>Sheet1!$A$3:$A$6</c:f>
              <c:numCache>
                <c:formatCode>General</c:formatCode>
                <c:ptCount val="4"/>
                <c:pt idx="0">
                  <c:v>10</c:v>
                </c:pt>
                <c:pt idx="1">
                  <c:v>20</c:v>
                </c:pt>
                <c:pt idx="2">
                  <c:v>30</c:v>
                </c:pt>
                <c:pt idx="3">
                  <c:v>90</c:v>
                </c:pt>
              </c:numCache>
            </c:numRef>
          </c:xVal>
          <c:yVal>
            <c:numRef>
              <c:f>Sheet1!$B$3:$B$6</c:f>
              <c:numCache>
                <c:formatCode>General</c:formatCode>
                <c:ptCount val="4"/>
                <c:pt idx="0">
                  <c:v>1</c:v>
                </c:pt>
                <c:pt idx="1">
                  <c:v>0.73</c:v>
                </c:pt>
                <c:pt idx="2">
                  <c:v>0.56999999999999995</c:v>
                </c:pt>
                <c:pt idx="3">
                  <c:v>0.4</c:v>
                </c:pt>
              </c:numCache>
            </c:numRef>
          </c:yVal>
          <c:smooth val="0"/>
          <c:extLst>
            <c:ext xmlns:c16="http://schemas.microsoft.com/office/drawing/2014/chart" uri="{C3380CC4-5D6E-409C-BE32-E72D297353CC}">
              <c16:uniqueId val="{00000000-22BC-4E3C-9DD8-BDEB1FA54315}"/>
            </c:ext>
          </c:extLst>
        </c:ser>
        <c:dLbls>
          <c:showLegendKey val="0"/>
          <c:showVal val="0"/>
          <c:showCatName val="0"/>
          <c:showSerName val="0"/>
          <c:showPercent val="0"/>
          <c:showBubbleSize val="0"/>
        </c:dLbls>
        <c:axId val="306712744"/>
        <c:axId val="306714384"/>
      </c:scatterChart>
      <c:valAx>
        <c:axId val="3067127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Incline Angle (Deg)</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6714384"/>
        <c:crosses val="autoZero"/>
        <c:crossBetween val="midCat"/>
      </c:valAx>
      <c:valAx>
        <c:axId val="306714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Drain Time (Sec)</a:t>
                </a:r>
              </a:p>
            </c:rich>
          </c:tx>
          <c:layout>
            <c:manualLayout>
              <c:xMode val="edge"/>
              <c:yMode val="edge"/>
              <c:x val="0"/>
              <c:y val="0.2492225098645872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67127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Flow Velocity - 5 Deg Incline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50800" cap="rnd">
              <a:solidFill>
                <a:schemeClr val="accent1"/>
              </a:solidFill>
              <a:round/>
            </a:ln>
            <a:effectLst/>
          </c:spPr>
          <c:marker>
            <c:symbol val="circle"/>
            <c:size val="5"/>
            <c:spPr>
              <a:solidFill>
                <a:schemeClr val="accent1"/>
              </a:solidFill>
              <a:ln w="76200">
                <a:solidFill>
                  <a:schemeClr val="accent1"/>
                </a:solidFill>
              </a:ln>
              <a:effectLst/>
            </c:spPr>
          </c:marker>
          <c:xVal>
            <c:numRef>
              <c:f>Sheet1!$A$28:$A$41</c:f>
              <c:numCache>
                <c:formatCode>General</c:formatCode>
                <c:ptCount val="14"/>
                <c:pt idx="0">
                  <c:v>0</c:v>
                </c:pt>
                <c:pt idx="1">
                  <c:v>0.2</c:v>
                </c:pt>
                <c:pt idx="2">
                  <c:v>0.4</c:v>
                </c:pt>
                <c:pt idx="3">
                  <c:v>0.6</c:v>
                </c:pt>
                <c:pt idx="4">
                  <c:v>0.8</c:v>
                </c:pt>
                <c:pt idx="5">
                  <c:v>1</c:v>
                </c:pt>
                <c:pt idx="6">
                  <c:v>1.2</c:v>
                </c:pt>
                <c:pt idx="7">
                  <c:v>1.4</c:v>
                </c:pt>
                <c:pt idx="8">
                  <c:v>1.6</c:v>
                </c:pt>
                <c:pt idx="9">
                  <c:v>1.8</c:v>
                </c:pt>
                <c:pt idx="10">
                  <c:v>2</c:v>
                </c:pt>
                <c:pt idx="11">
                  <c:v>2.2000000000000002</c:v>
                </c:pt>
                <c:pt idx="12">
                  <c:v>2.4</c:v>
                </c:pt>
              </c:numCache>
            </c:numRef>
          </c:xVal>
          <c:yVal>
            <c:numRef>
              <c:f>Sheet1!$B$28:$B$41</c:f>
              <c:numCache>
                <c:formatCode>0.00</c:formatCode>
                <c:ptCount val="14"/>
                <c:pt idx="0">
                  <c:v>0</c:v>
                </c:pt>
                <c:pt idx="1">
                  <c:v>0.1708256542346176</c:v>
                </c:pt>
                <c:pt idx="2">
                  <c:v>0.34165130846923519</c:v>
                </c:pt>
                <c:pt idx="3">
                  <c:v>0.51247696270385279</c:v>
                </c:pt>
                <c:pt idx="4">
                  <c:v>0.68330261693847039</c:v>
                </c:pt>
                <c:pt idx="5">
                  <c:v>0.85412827117308798</c:v>
                </c:pt>
                <c:pt idx="6">
                  <c:v>1.0249539254077056</c:v>
                </c:pt>
                <c:pt idx="7">
                  <c:v>1.1957795796423232</c:v>
                </c:pt>
                <c:pt idx="8">
                  <c:v>1.3666052338769408</c:v>
                </c:pt>
                <c:pt idx="9">
                  <c:v>1.5374308881115584</c:v>
                </c:pt>
                <c:pt idx="10">
                  <c:v>1.708256542346176</c:v>
                </c:pt>
                <c:pt idx="11">
                  <c:v>1.8790821965807938</c:v>
                </c:pt>
                <c:pt idx="12">
                  <c:v>2.0499078508154112</c:v>
                </c:pt>
              </c:numCache>
            </c:numRef>
          </c:yVal>
          <c:smooth val="0"/>
          <c:extLst>
            <c:ext xmlns:c16="http://schemas.microsoft.com/office/drawing/2014/chart" uri="{C3380CC4-5D6E-409C-BE32-E72D297353CC}">
              <c16:uniqueId val="{00000000-AFD2-4F94-BDAE-F50BB40C10D4}"/>
            </c:ext>
          </c:extLst>
        </c:ser>
        <c:dLbls>
          <c:showLegendKey val="0"/>
          <c:showVal val="0"/>
          <c:showCatName val="0"/>
          <c:showSerName val="0"/>
          <c:showPercent val="0"/>
          <c:showBubbleSize val="0"/>
        </c:dLbls>
        <c:axId val="442571720"/>
        <c:axId val="442573688"/>
      </c:scatterChart>
      <c:valAx>
        <c:axId val="442571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a:t>
                </a:r>
                <a:r>
                  <a:rPr lang="en-US" sz="1200" baseline="0"/>
                  <a:t>  (sec)</a:t>
                </a:r>
                <a:endParaRPr lang="en-US" sz="1200"/>
              </a:p>
            </c:rich>
          </c:tx>
          <c:layout>
            <c:manualLayout>
              <c:xMode val="edge"/>
              <c:yMode val="edge"/>
              <c:x val="0.45882524059492563"/>
              <c:y val="0.899768518518518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2573688"/>
        <c:crosses val="autoZero"/>
        <c:crossBetween val="midCat"/>
      </c:valAx>
      <c:valAx>
        <c:axId val="442573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Flow</a:t>
                </a:r>
                <a:r>
                  <a:rPr lang="en-US" sz="1200" baseline="0" dirty="0"/>
                  <a:t> Velocity  (m/sec)</a:t>
                </a:r>
                <a:endParaRPr lang="en-US" sz="1200" dirty="0"/>
              </a:p>
            </c:rich>
          </c:tx>
          <c:layout>
            <c:manualLayout>
              <c:xMode val="edge"/>
              <c:yMode val="edge"/>
              <c:x val="1.1111111111111112E-2"/>
              <c:y val="0.2664854913969087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257172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Flow</a:t>
            </a:r>
            <a:r>
              <a:rPr lang="en-US" baseline="0"/>
              <a:t> Rate - 5 Deg Incline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50800" cap="rnd">
              <a:solidFill>
                <a:schemeClr val="accent1"/>
              </a:solidFill>
              <a:round/>
            </a:ln>
            <a:effectLst/>
          </c:spPr>
          <c:marker>
            <c:symbol val="circle"/>
            <c:size val="5"/>
            <c:spPr>
              <a:solidFill>
                <a:schemeClr val="accent1"/>
              </a:solidFill>
              <a:ln w="76200">
                <a:solidFill>
                  <a:schemeClr val="accent1"/>
                </a:solidFill>
              </a:ln>
              <a:effectLst/>
            </c:spPr>
          </c:marker>
          <c:xVal>
            <c:numRef>
              <c:f>Sheet1!$A$28:$A$41</c:f>
              <c:numCache>
                <c:formatCode>General</c:formatCode>
                <c:ptCount val="14"/>
                <c:pt idx="0">
                  <c:v>0</c:v>
                </c:pt>
                <c:pt idx="1">
                  <c:v>0.2</c:v>
                </c:pt>
                <c:pt idx="2">
                  <c:v>0.4</c:v>
                </c:pt>
                <c:pt idx="3">
                  <c:v>0.6</c:v>
                </c:pt>
                <c:pt idx="4">
                  <c:v>0.8</c:v>
                </c:pt>
                <c:pt idx="5">
                  <c:v>1</c:v>
                </c:pt>
                <c:pt idx="6">
                  <c:v>1.2</c:v>
                </c:pt>
                <c:pt idx="7">
                  <c:v>1.4</c:v>
                </c:pt>
                <c:pt idx="8">
                  <c:v>1.6</c:v>
                </c:pt>
                <c:pt idx="9">
                  <c:v>1.8</c:v>
                </c:pt>
                <c:pt idx="10">
                  <c:v>2</c:v>
                </c:pt>
                <c:pt idx="11">
                  <c:v>2.2000000000000002</c:v>
                </c:pt>
                <c:pt idx="12">
                  <c:v>2.4</c:v>
                </c:pt>
              </c:numCache>
            </c:numRef>
          </c:xVal>
          <c:yVal>
            <c:numRef>
              <c:f>Sheet1!$D$28:$D$41</c:f>
              <c:numCache>
                <c:formatCode>0.00</c:formatCode>
                <c:ptCount val="14"/>
                <c:pt idx="0">
                  <c:v>0</c:v>
                </c:pt>
                <c:pt idx="1">
                  <c:v>1.3416646883586869</c:v>
                </c:pt>
                <c:pt idx="2">
                  <c:v>2.6833293767173738</c:v>
                </c:pt>
                <c:pt idx="3">
                  <c:v>4.0249940650760605</c:v>
                </c:pt>
                <c:pt idx="4">
                  <c:v>5.3666587534347476</c:v>
                </c:pt>
                <c:pt idx="5">
                  <c:v>6.7083234417934348</c:v>
                </c:pt>
                <c:pt idx="6">
                  <c:v>8.049988130152121</c:v>
                </c:pt>
                <c:pt idx="7">
                  <c:v>9.3916528185108081</c:v>
                </c:pt>
                <c:pt idx="8">
                  <c:v>10.733317506869495</c:v>
                </c:pt>
                <c:pt idx="9">
                  <c:v>12.074982195228182</c:v>
                </c:pt>
                <c:pt idx="10">
                  <c:v>13.41664688358687</c:v>
                </c:pt>
                <c:pt idx="11">
                  <c:v>14.758311571945557</c:v>
                </c:pt>
                <c:pt idx="12">
                  <c:v>16.099976260304242</c:v>
                </c:pt>
              </c:numCache>
            </c:numRef>
          </c:yVal>
          <c:smooth val="0"/>
          <c:extLst>
            <c:ext xmlns:c16="http://schemas.microsoft.com/office/drawing/2014/chart" uri="{C3380CC4-5D6E-409C-BE32-E72D297353CC}">
              <c16:uniqueId val="{00000000-05BB-47D0-8F91-FE7D3C6DFE63}"/>
            </c:ext>
          </c:extLst>
        </c:ser>
        <c:dLbls>
          <c:showLegendKey val="0"/>
          <c:showVal val="0"/>
          <c:showCatName val="0"/>
          <c:showSerName val="0"/>
          <c:showPercent val="0"/>
          <c:showBubbleSize val="0"/>
        </c:dLbls>
        <c:axId val="494038648"/>
        <c:axId val="494037336"/>
      </c:scatterChart>
      <c:valAx>
        <c:axId val="494038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Time (sec)</a:t>
                </a:r>
              </a:p>
            </c:rich>
          </c:tx>
          <c:layout>
            <c:manualLayout>
              <c:xMode val="edge"/>
              <c:yMode val="edge"/>
              <c:x val="0.48715827776486886"/>
              <c:y val="0.899392163676619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037336"/>
        <c:crosses val="autoZero"/>
        <c:crossBetween val="midCat"/>
      </c:valAx>
      <c:valAx>
        <c:axId val="494037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Flow Rate  (L/sec)</a:t>
                </a:r>
              </a:p>
            </c:rich>
          </c:tx>
          <c:layout>
            <c:manualLayout>
              <c:xMode val="edge"/>
              <c:yMode val="edge"/>
              <c:x val="0"/>
              <c:y val="0.267862670370172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0386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Flow</a:t>
            </a:r>
            <a:r>
              <a:rPr lang="en-US" baseline="0"/>
              <a:t> Rate - 5 Deg Incline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50800" cap="rnd">
              <a:solidFill>
                <a:schemeClr val="accent1"/>
              </a:solidFill>
              <a:round/>
            </a:ln>
            <a:effectLst/>
          </c:spPr>
          <c:marker>
            <c:symbol val="circle"/>
            <c:size val="5"/>
            <c:spPr>
              <a:solidFill>
                <a:schemeClr val="accent1"/>
              </a:solidFill>
              <a:ln w="76200">
                <a:solidFill>
                  <a:schemeClr val="accent1"/>
                </a:solidFill>
              </a:ln>
              <a:effectLst/>
            </c:spPr>
          </c:marker>
          <c:xVal>
            <c:numRef>
              <c:f>Sheet1!$A$28:$A$41</c:f>
              <c:numCache>
                <c:formatCode>General</c:formatCode>
                <c:ptCount val="14"/>
                <c:pt idx="0">
                  <c:v>0</c:v>
                </c:pt>
                <c:pt idx="1">
                  <c:v>0.2</c:v>
                </c:pt>
                <c:pt idx="2">
                  <c:v>0.4</c:v>
                </c:pt>
                <c:pt idx="3">
                  <c:v>0.6</c:v>
                </c:pt>
                <c:pt idx="4">
                  <c:v>0.8</c:v>
                </c:pt>
                <c:pt idx="5">
                  <c:v>1</c:v>
                </c:pt>
                <c:pt idx="6">
                  <c:v>1.2</c:v>
                </c:pt>
                <c:pt idx="7">
                  <c:v>1.4</c:v>
                </c:pt>
                <c:pt idx="8">
                  <c:v>1.6</c:v>
                </c:pt>
                <c:pt idx="9">
                  <c:v>1.8</c:v>
                </c:pt>
                <c:pt idx="10">
                  <c:v>2</c:v>
                </c:pt>
                <c:pt idx="11">
                  <c:v>2.2000000000000002</c:v>
                </c:pt>
                <c:pt idx="12">
                  <c:v>2.4</c:v>
                </c:pt>
              </c:numCache>
            </c:numRef>
          </c:xVal>
          <c:yVal>
            <c:numRef>
              <c:f>Sheet1!$D$28:$D$41</c:f>
              <c:numCache>
                <c:formatCode>0.00</c:formatCode>
                <c:ptCount val="14"/>
                <c:pt idx="0">
                  <c:v>0</c:v>
                </c:pt>
                <c:pt idx="1">
                  <c:v>1.3416646883586869</c:v>
                </c:pt>
                <c:pt idx="2">
                  <c:v>2.6833293767173738</c:v>
                </c:pt>
                <c:pt idx="3">
                  <c:v>4.0249940650760605</c:v>
                </c:pt>
                <c:pt idx="4">
                  <c:v>5.3666587534347476</c:v>
                </c:pt>
                <c:pt idx="5">
                  <c:v>6.7083234417934348</c:v>
                </c:pt>
                <c:pt idx="6">
                  <c:v>8.049988130152121</c:v>
                </c:pt>
                <c:pt idx="7">
                  <c:v>9.3916528185108081</c:v>
                </c:pt>
                <c:pt idx="8">
                  <c:v>10.733317506869495</c:v>
                </c:pt>
                <c:pt idx="9">
                  <c:v>12.074982195228182</c:v>
                </c:pt>
                <c:pt idx="10">
                  <c:v>13.41664688358687</c:v>
                </c:pt>
                <c:pt idx="11">
                  <c:v>14.758311571945557</c:v>
                </c:pt>
                <c:pt idx="12">
                  <c:v>16.099976260304242</c:v>
                </c:pt>
              </c:numCache>
            </c:numRef>
          </c:yVal>
          <c:smooth val="0"/>
          <c:extLst>
            <c:ext xmlns:c16="http://schemas.microsoft.com/office/drawing/2014/chart" uri="{C3380CC4-5D6E-409C-BE32-E72D297353CC}">
              <c16:uniqueId val="{00000000-6C54-4D44-9BB7-792C9F82F7AA}"/>
            </c:ext>
          </c:extLst>
        </c:ser>
        <c:dLbls>
          <c:showLegendKey val="0"/>
          <c:showVal val="0"/>
          <c:showCatName val="0"/>
          <c:showSerName val="0"/>
          <c:showPercent val="0"/>
          <c:showBubbleSize val="0"/>
        </c:dLbls>
        <c:axId val="494038648"/>
        <c:axId val="494037336"/>
      </c:scatterChart>
      <c:valAx>
        <c:axId val="494038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Time (sec)</a:t>
                </a:r>
              </a:p>
            </c:rich>
          </c:tx>
          <c:layout>
            <c:manualLayout>
              <c:xMode val="edge"/>
              <c:yMode val="edge"/>
              <c:x val="0.48049688077026032"/>
              <c:y val="0.906364274683606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037336"/>
        <c:crosses val="autoZero"/>
        <c:crossBetween val="midCat"/>
      </c:valAx>
      <c:valAx>
        <c:axId val="494037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Flow Rate  (L/sec)</a:t>
                </a:r>
              </a:p>
            </c:rich>
          </c:tx>
          <c:layout>
            <c:manualLayout>
              <c:xMode val="edge"/>
              <c:yMode val="edge"/>
              <c:x val="0"/>
              <c:y val="0.2678626703701720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40386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Flow Rate - 5 Deg Incline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Theoretical</c:v>
          </c:tx>
          <c:spPr>
            <a:ln w="38100" cap="rnd">
              <a:solidFill>
                <a:schemeClr val="accent1"/>
              </a:solidFill>
              <a:round/>
            </a:ln>
            <a:effectLst/>
          </c:spPr>
          <c:marker>
            <c:symbol val="circle"/>
            <c:size val="5"/>
            <c:spPr>
              <a:solidFill>
                <a:schemeClr val="accent1"/>
              </a:solidFill>
              <a:ln w="63500">
                <a:solidFill>
                  <a:schemeClr val="accent1"/>
                </a:solidFill>
              </a:ln>
              <a:effectLst/>
            </c:spPr>
          </c:marker>
          <c:xVal>
            <c:numRef>
              <c:f>Sheet1!$A$28:$A$41</c:f>
              <c:numCache>
                <c:formatCode>General</c:formatCode>
                <c:ptCount val="14"/>
                <c:pt idx="0">
                  <c:v>0</c:v>
                </c:pt>
                <c:pt idx="1">
                  <c:v>0.2</c:v>
                </c:pt>
                <c:pt idx="2">
                  <c:v>0.4</c:v>
                </c:pt>
                <c:pt idx="3">
                  <c:v>0.6</c:v>
                </c:pt>
                <c:pt idx="4">
                  <c:v>0.8</c:v>
                </c:pt>
                <c:pt idx="5">
                  <c:v>1</c:v>
                </c:pt>
                <c:pt idx="6">
                  <c:v>1.2</c:v>
                </c:pt>
                <c:pt idx="7">
                  <c:v>1.4</c:v>
                </c:pt>
                <c:pt idx="8">
                  <c:v>1.6</c:v>
                </c:pt>
                <c:pt idx="9">
                  <c:v>1.8</c:v>
                </c:pt>
                <c:pt idx="10">
                  <c:v>2</c:v>
                </c:pt>
                <c:pt idx="11">
                  <c:v>2.2000000000000002</c:v>
                </c:pt>
                <c:pt idx="12">
                  <c:v>2.4</c:v>
                </c:pt>
              </c:numCache>
            </c:numRef>
          </c:xVal>
          <c:yVal>
            <c:numRef>
              <c:f>Sheet1!$D$28:$D$41</c:f>
              <c:numCache>
                <c:formatCode>0.00</c:formatCode>
                <c:ptCount val="14"/>
                <c:pt idx="0">
                  <c:v>0</c:v>
                </c:pt>
                <c:pt idx="1">
                  <c:v>1.3416646883586869</c:v>
                </c:pt>
                <c:pt idx="2">
                  <c:v>2.6833293767173738</c:v>
                </c:pt>
                <c:pt idx="3">
                  <c:v>4.0249940650760605</c:v>
                </c:pt>
                <c:pt idx="4">
                  <c:v>5.3666587534347476</c:v>
                </c:pt>
                <c:pt idx="5">
                  <c:v>6.7083234417934348</c:v>
                </c:pt>
                <c:pt idx="6">
                  <c:v>8.049988130152121</c:v>
                </c:pt>
                <c:pt idx="7">
                  <c:v>9.3916528185108081</c:v>
                </c:pt>
                <c:pt idx="8">
                  <c:v>10.733317506869495</c:v>
                </c:pt>
                <c:pt idx="9">
                  <c:v>12.074982195228182</c:v>
                </c:pt>
                <c:pt idx="10">
                  <c:v>13.41664688358687</c:v>
                </c:pt>
                <c:pt idx="11">
                  <c:v>14.758311571945557</c:v>
                </c:pt>
                <c:pt idx="12">
                  <c:v>16.099976260304242</c:v>
                </c:pt>
              </c:numCache>
            </c:numRef>
          </c:yVal>
          <c:smooth val="0"/>
          <c:extLst>
            <c:ext xmlns:c16="http://schemas.microsoft.com/office/drawing/2014/chart" uri="{C3380CC4-5D6E-409C-BE32-E72D297353CC}">
              <c16:uniqueId val="{00000000-C6AB-4BC3-99B4-EC321A568993}"/>
            </c:ext>
          </c:extLst>
        </c:ser>
        <c:ser>
          <c:idx val="1"/>
          <c:order val="1"/>
          <c:tx>
            <c:v>Estimated Actual</c:v>
          </c:tx>
          <c:spPr>
            <a:ln w="38100" cap="rnd">
              <a:solidFill>
                <a:schemeClr val="accent2"/>
              </a:solidFill>
              <a:round/>
            </a:ln>
            <a:effectLst/>
          </c:spPr>
          <c:marker>
            <c:symbol val="circle"/>
            <c:size val="5"/>
            <c:spPr>
              <a:solidFill>
                <a:schemeClr val="accent2"/>
              </a:solidFill>
              <a:ln w="63500">
                <a:solidFill>
                  <a:schemeClr val="accent2"/>
                </a:solidFill>
              </a:ln>
              <a:effectLst/>
            </c:spPr>
          </c:marker>
          <c:xVal>
            <c:numRef>
              <c:f>Sheet1!$A$28:$A$41</c:f>
              <c:numCache>
                <c:formatCode>General</c:formatCode>
                <c:ptCount val="14"/>
                <c:pt idx="0">
                  <c:v>0</c:v>
                </c:pt>
                <c:pt idx="1">
                  <c:v>0.2</c:v>
                </c:pt>
                <c:pt idx="2">
                  <c:v>0.4</c:v>
                </c:pt>
                <c:pt idx="3">
                  <c:v>0.6</c:v>
                </c:pt>
                <c:pt idx="4">
                  <c:v>0.8</c:v>
                </c:pt>
                <c:pt idx="5">
                  <c:v>1</c:v>
                </c:pt>
                <c:pt idx="6">
                  <c:v>1.2</c:v>
                </c:pt>
                <c:pt idx="7">
                  <c:v>1.4</c:v>
                </c:pt>
                <c:pt idx="8">
                  <c:v>1.6</c:v>
                </c:pt>
                <c:pt idx="9">
                  <c:v>1.8</c:v>
                </c:pt>
                <c:pt idx="10">
                  <c:v>2</c:v>
                </c:pt>
                <c:pt idx="11">
                  <c:v>2.2000000000000002</c:v>
                </c:pt>
                <c:pt idx="12">
                  <c:v>2.4</c:v>
                </c:pt>
              </c:numCache>
            </c:numRef>
          </c:xVal>
          <c:yVal>
            <c:numRef>
              <c:f>Sheet1!$F$28:$F$41</c:f>
              <c:numCache>
                <c:formatCode>General</c:formatCode>
                <c:ptCount val="14"/>
                <c:pt idx="0">
                  <c:v>0</c:v>
                </c:pt>
                <c:pt idx="1">
                  <c:v>3</c:v>
                </c:pt>
                <c:pt idx="2">
                  <c:v>6</c:v>
                </c:pt>
                <c:pt idx="3">
                  <c:v>9.5</c:v>
                </c:pt>
                <c:pt idx="4">
                  <c:v>12</c:v>
                </c:pt>
                <c:pt idx="5">
                  <c:v>13.8</c:v>
                </c:pt>
                <c:pt idx="6">
                  <c:v>14</c:v>
                </c:pt>
                <c:pt idx="7">
                  <c:v>13.8</c:v>
                </c:pt>
                <c:pt idx="8">
                  <c:v>12</c:v>
                </c:pt>
                <c:pt idx="9">
                  <c:v>9.5</c:v>
                </c:pt>
                <c:pt idx="10">
                  <c:v>6.5</c:v>
                </c:pt>
                <c:pt idx="11">
                  <c:v>3.5</c:v>
                </c:pt>
                <c:pt idx="12">
                  <c:v>1</c:v>
                </c:pt>
              </c:numCache>
            </c:numRef>
          </c:yVal>
          <c:smooth val="0"/>
          <c:extLst>
            <c:ext xmlns:c16="http://schemas.microsoft.com/office/drawing/2014/chart" uri="{C3380CC4-5D6E-409C-BE32-E72D297353CC}">
              <c16:uniqueId val="{00000001-C6AB-4BC3-99B4-EC321A568993}"/>
            </c:ext>
          </c:extLst>
        </c:ser>
        <c:dLbls>
          <c:showLegendKey val="0"/>
          <c:showVal val="0"/>
          <c:showCatName val="0"/>
          <c:showSerName val="0"/>
          <c:showPercent val="0"/>
          <c:showBubbleSize val="0"/>
        </c:dLbls>
        <c:axId val="86418800"/>
        <c:axId val="86413880"/>
      </c:scatterChart>
      <c:valAx>
        <c:axId val="86418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(sec)</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13880"/>
        <c:crosses val="autoZero"/>
        <c:crossBetween val="midCat"/>
      </c:valAx>
      <c:valAx>
        <c:axId val="86413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Flow</a:t>
                </a:r>
                <a:r>
                  <a:rPr lang="en-US" baseline="0"/>
                  <a:t> Rate  (L/sec)</a:t>
                </a:r>
                <a:endParaRPr lang="en-US"/>
              </a:p>
            </c:rich>
          </c:tx>
          <c:layout>
            <c:manualLayout>
              <c:xMode val="edge"/>
              <c:yMode val="edge"/>
              <c:x val="1.921229586935639E-2"/>
              <c:y val="0.22562230124460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1880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0.69727</cdr:x>
      <cdr:y>0.58206</cdr:y>
    </cdr:from>
    <cdr:to>
      <cdr:x>0.71594</cdr:x>
      <cdr:y>0.60973</cdr:y>
    </cdr:to>
    <cdr:sp macro="" textlink="">
      <cdr:nvSpPr>
        <cdr:cNvPr id="3" name="Oval 2">
          <a:extLst xmlns:a="http://schemas.openxmlformats.org/drawingml/2006/main">
            <a:ext uri="{FF2B5EF4-FFF2-40B4-BE49-F238E27FC236}">
              <a16:creationId xmlns:a16="http://schemas.microsoft.com/office/drawing/2014/main" id="{C90408A3-479D-48E7-9D7B-C1BAA30E5A13}"/>
            </a:ext>
          </a:extLst>
        </cdr:cNvPr>
        <cdr:cNvSpPr/>
      </cdr:nvSpPr>
      <cdr:spPr>
        <a:xfrm xmlns:a="http://schemas.openxmlformats.org/drawingml/2006/main">
          <a:off x="4981112" y="2805331"/>
          <a:ext cx="133374" cy="133360"/>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0.78042</cdr:x>
      <cdr:y>0.58498</cdr:y>
    </cdr:from>
    <cdr:to>
      <cdr:x>0.79909</cdr:x>
      <cdr:y>0.61265</cdr:y>
    </cdr:to>
    <cdr:sp macro="" textlink="">
      <cdr:nvSpPr>
        <cdr:cNvPr id="4" name="Oval 3">
          <a:extLst xmlns:a="http://schemas.openxmlformats.org/drawingml/2006/main">
            <a:ext uri="{FF2B5EF4-FFF2-40B4-BE49-F238E27FC236}">
              <a16:creationId xmlns:a16="http://schemas.microsoft.com/office/drawing/2014/main" id="{4E9E15A2-ACC5-48AB-8156-7533A1AC155D}"/>
            </a:ext>
          </a:extLst>
        </cdr:cNvPr>
        <cdr:cNvSpPr/>
      </cdr:nvSpPr>
      <cdr:spPr>
        <a:xfrm xmlns:a="http://schemas.openxmlformats.org/drawingml/2006/main">
          <a:off x="5575125" y="2819399"/>
          <a:ext cx="133374" cy="133360"/>
        </a:xfrm>
        <a:prstGeom xmlns:a="http://schemas.openxmlformats.org/drawingml/2006/main" prst="ellipse">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0.38384</cdr:x>
      <cdr:y>0.64827</cdr:y>
    </cdr:from>
    <cdr:to>
      <cdr:x>0.85954</cdr:x>
      <cdr:y>0.79712</cdr:y>
    </cdr:to>
    <cdr:sp macro="" textlink="">
      <cdr:nvSpPr>
        <cdr:cNvPr id="6" name="TextBox 5">
          <a:extLst xmlns:a="http://schemas.openxmlformats.org/drawingml/2006/main">
            <a:ext uri="{FF2B5EF4-FFF2-40B4-BE49-F238E27FC236}">
              <a16:creationId xmlns:a16="http://schemas.microsoft.com/office/drawing/2014/main" id="{F46851EF-3C0C-4992-A2A4-EB4D70A39ECD}"/>
            </a:ext>
          </a:extLst>
        </cdr:cNvPr>
        <cdr:cNvSpPr txBox="1"/>
      </cdr:nvSpPr>
      <cdr:spPr>
        <a:xfrm xmlns:a="http://schemas.openxmlformats.org/drawingml/2006/main">
          <a:off x="2742057" y="3124435"/>
          <a:ext cx="3398282" cy="7173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rgbClr val="FF0000"/>
              </a:solidFill>
            </a:rPr>
            <a:t>Likely values for intermediate points that were not measured.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E06CB-EFDA-46FC-918D-4DB5C4E9B17D}"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6A549-7253-4247-910A-E2CC34679CCF}" type="slidenum">
              <a:rPr lang="en-US" smtClean="0"/>
              <a:t>‹#›</a:t>
            </a:fld>
            <a:endParaRPr lang="en-US"/>
          </a:p>
        </p:txBody>
      </p:sp>
    </p:spTree>
    <p:extLst>
      <p:ext uri="{BB962C8B-B14F-4D97-AF65-F5344CB8AC3E}">
        <p14:creationId xmlns:p14="http://schemas.microsoft.com/office/powerpoint/2010/main" val="188155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DF0A-325C-4427-96DC-232258D981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AC84BA-9336-4466-91BA-74BA25B10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F5A623-E64A-464B-8C21-2A3800CB386E}"/>
              </a:ext>
            </a:extLst>
          </p:cNvPr>
          <p:cNvSpPr>
            <a:spLocks noGrp="1"/>
          </p:cNvSpPr>
          <p:nvPr>
            <p:ph type="dt" sz="half" idx="10"/>
          </p:nvPr>
        </p:nvSpPr>
        <p:spPr/>
        <p:txBody>
          <a:bodyPr/>
          <a:lstStyle/>
          <a:p>
            <a:fld id="{8E589AB8-4DEF-4593-907E-6D4E4AE229CF}" type="datetime1">
              <a:rPr lang="en-US" smtClean="0"/>
              <a:t>3/5/2019</a:t>
            </a:fld>
            <a:endParaRPr lang="en-US"/>
          </a:p>
        </p:txBody>
      </p:sp>
      <p:sp>
        <p:nvSpPr>
          <p:cNvPr id="5" name="Footer Placeholder 4">
            <a:extLst>
              <a:ext uri="{FF2B5EF4-FFF2-40B4-BE49-F238E27FC236}">
                <a16:creationId xmlns:a16="http://schemas.microsoft.com/office/drawing/2014/main" id="{3A6A4598-7A03-4B20-94D8-6FCAFA25B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078B9-23C6-4F40-9AC9-FE36B55DF3B6}"/>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27563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A353-2A1B-4240-B877-BE0590D73B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E7F162-32F5-43C3-A1C4-DF83DAA054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18554-ACAD-45E5-8B3A-25539FDA8A5D}"/>
              </a:ext>
            </a:extLst>
          </p:cNvPr>
          <p:cNvSpPr>
            <a:spLocks noGrp="1"/>
          </p:cNvSpPr>
          <p:nvPr>
            <p:ph type="dt" sz="half" idx="10"/>
          </p:nvPr>
        </p:nvSpPr>
        <p:spPr/>
        <p:txBody>
          <a:bodyPr/>
          <a:lstStyle/>
          <a:p>
            <a:fld id="{8AC73057-6930-4379-8DB8-E64C9E79D760}" type="datetime1">
              <a:rPr lang="en-US" smtClean="0"/>
              <a:t>3/5/2019</a:t>
            </a:fld>
            <a:endParaRPr lang="en-US"/>
          </a:p>
        </p:txBody>
      </p:sp>
      <p:sp>
        <p:nvSpPr>
          <p:cNvPr id="5" name="Footer Placeholder 4">
            <a:extLst>
              <a:ext uri="{FF2B5EF4-FFF2-40B4-BE49-F238E27FC236}">
                <a16:creationId xmlns:a16="http://schemas.microsoft.com/office/drawing/2014/main" id="{E37DBD4C-CA8E-4F59-9C85-99F9EEBF1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9DAC8-53A9-42DC-852D-8871FD8D2650}"/>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145596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FF025-10B3-4B45-934B-912568460B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A9194E-F850-43B4-A5F9-62DC83F0F0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95E4E-D1B6-4F20-897D-2FA6B6B1F808}"/>
              </a:ext>
            </a:extLst>
          </p:cNvPr>
          <p:cNvSpPr>
            <a:spLocks noGrp="1"/>
          </p:cNvSpPr>
          <p:nvPr>
            <p:ph type="dt" sz="half" idx="10"/>
          </p:nvPr>
        </p:nvSpPr>
        <p:spPr/>
        <p:txBody>
          <a:bodyPr/>
          <a:lstStyle/>
          <a:p>
            <a:fld id="{4679A7F0-BB0A-4F8E-A1AD-C01362C097D3}" type="datetime1">
              <a:rPr lang="en-US" smtClean="0"/>
              <a:t>3/5/2019</a:t>
            </a:fld>
            <a:endParaRPr lang="en-US"/>
          </a:p>
        </p:txBody>
      </p:sp>
      <p:sp>
        <p:nvSpPr>
          <p:cNvPr id="5" name="Footer Placeholder 4">
            <a:extLst>
              <a:ext uri="{FF2B5EF4-FFF2-40B4-BE49-F238E27FC236}">
                <a16:creationId xmlns:a16="http://schemas.microsoft.com/office/drawing/2014/main" id="{104A3A50-9649-4DB5-A1CE-DFD911927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4476D-7486-4347-AEED-BDAC5A5DEC18}"/>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300531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E74F-B1E9-4AAA-920D-5EB11E236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A7E253-08BB-44D3-B84C-CF85B58D14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2CB6A-43F5-4F80-AC89-183229A113AC}"/>
              </a:ext>
            </a:extLst>
          </p:cNvPr>
          <p:cNvSpPr>
            <a:spLocks noGrp="1"/>
          </p:cNvSpPr>
          <p:nvPr>
            <p:ph type="dt" sz="half" idx="10"/>
          </p:nvPr>
        </p:nvSpPr>
        <p:spPr/>
        <p:txBody>
          <a:bodyPr/>
          <a:lstStyle/>
          <a:p>
            <a:fld id="{7C746871-C703-4239-8A42-8D0B7FB4876E}" type="datetime1">
              <a:rPr lang="en-US" smtClean="0"/>
              <a:t>3/5/2019</a:t>
            </a:fld>
            <a:endParaRPr lang="en-US"/>
          </a:p>
        </p:txBody>
      </p:sp>
      <p:sp>
        <p:nvSpPr>
          <p:cNvPr id="5" name="Footer Placeholder 4">
            <a:extLst>
              <a:ext uri="{FF2B5EF4-FFF2-40B4-BE49-F238E27FC236}">
                <a16:creationId xmlns:a16="http://schemas.microsoft.com/office/drawing/2014/main" id="{9643B5C3-FCFA-4929-94C7-69AD23863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8C4F4-A6FF-4AD7-8BB4-4562BCBA5E47}"/>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306189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AA32-80FC-4F8F-A7C6-9EEDDB2A29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F401D4-0ABE-40C1-A785-301317A42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A295D0-CB0B-44E7-82E5-557A81708AE3}"/>
              </a:ext>
            </a:extLst>
          </p:cNvPr>
          <p:cNvSpPr>
            <a:spLocks noGrp="1"/>
          </p:cNvSpPr>
          <p:nvPr>
            <p:ph type="dt" sz="half" idx="10"/>
          </p:nvPr>
        </p:nvSpPr>
        <p:spPr/>
        <p:txBody>
          <a:bodyPr/>
          <a:lstStyle/>
          <a:p>
            <a:fld id="{1AE08722-EF25-46AB-A868-F273E593559C}" type="datetime1">
              <a:rPr lang="en-US" smtClean="0"/>
              <a:t>3/5/2019</a:t>
            </a:fld>
            <a:endParaRPr lang="en-US"/>
          </a:p>
        </p:txBody>
      </p:sp>
      <p:sp>
        <p:nvSpPr>
          <p:cNvPr id="5" name="Footer Placeholder 4">
            <a:extLst>
              <a:ext uri="{FF2B5EF4-FFF2-40B4-BE49-F238E27FC236}">
                <a16:creationId xmlns:a16="http://schemas.microsoft.com/office/drawing/2014/main" id="{C61564F5-88FB-42B3-B17C-6FDEDEB9E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BD24E-C7B0-4D08-B973-1B30EF35B958}"/>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351256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45FAD-4B11-46B9-B888-5EE89D30B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CCBAE-0B15-42D4-9729-627F05D0A0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5C2205-FF13-4119-BCCE-6CB2EBFFDA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63E38-FCB4-4534-AC04-B770DD15E6F7}"/>
              </a:ext>
            </a:extLst>
          </p:cNvPr>
          <p:cNvSpPr>
            <a:spLocks noGrp="1"/>
          </p:cNvSpPr>
          <p:nvPr>
            <p:ph type="dt" sz="half" idx="10"/>
          </p:nvPr>
        </p:nvSpPr>
        <p:spPr/>
        <p:txBody>
          <a:bodyPr/>
          <a:lstStyle/>
          <a:p>
            <a:fld id="{6A891105-08E2-4B0F-BBC7-67F7854ED8AD}" type="datetime1">
              <a:rPr lang="en-US" smtClean="0"/>
              <a:t>3/5/2019</a:t>
            </a:fld>
            <a:endParaRPr lang="en-US"/>
          </a:p>
        </p:txBody>
      </p:sp>
      <p:sp>
        <p:nvSpPr>
          <p:cNvPr id="6" name="Footer Placeholder 5">
            <a:extLst>
              <a:ext uri="{FF2B5EF4-FFF2-40B4-BE49-F238E27FC236}">
                <a16:creationId xmlns:a16="http://schemas.microsoft.com/office/drawing/2014/main" id="{30A41421-41BA-46C1-9E89-732059193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BB71F-59DE-4D9C-8888-4012F30A6462}"/>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3158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C00D-C7CB-4067-B07C-42C6FEB36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1C85E7-43B5-4F6B-ABB6-3AEA9E0FB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5EBEDF-3CD3-427D-B30F-37392FB5A7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7A6CCC-E8D0-499F-A551-7D3C38288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623F74-9614-42E6-80A6-17B77E35E5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72142-68DD-4C7B-B2E6-3AA5F92BAF46}"/>
              </a:ext>
            </a:extLst>
          </p:cNvPr>
          <p:cNvSpPr>
            <a:spLocks noGrp="1"/>
          </p:cNvSpPr>
          <p:nvPr>
            <p:ph type="dt" sz="half" idx="10"/>
          </p:nvPr>
        </p:nvSpPr>
        <p:spPr/>
        <p:txBody>
          <a:bodyPr/>
          <a:lstStyle/>
          <a:p>
            <a:fld id="{E736E981-AB8B-400F-9BDE-9BAEB3AB196A}" type="datetime1">
              <a:rPr lang="en-US" smtClean="0"/>
              <a:t>3/5/2019</a:t>
            </a:fld>
            <a:endParaRPr lang="en-US"/>
          </a:p>
        </p:txBody>
      </p:sp>
      <p:sp>
        <p:nvSpPr>
          <p:cNvPr id="8" name="Footer Placeholder 7">
            <a:extLst>
              <a:ext uri="{FF2B5EF4-FFF2-40B4-BE49-F238E27FC236}">
                <a16:creationId xmlns:a16="http://schemas.microsoft.com/office/drawing/2014/main" id="{CFAFFCF9-801C-4560-B859-7B513B98BA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1237B0-852E-4F0B-82B2-21D0398A599C}"/>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355149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9DC-FC52-412D-8083-B3C1440B49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996D56-9B69-4FA6-B6E5-9DE0FDF5E570}"/>
              </a:ext>
            </a:extLst>
          </p:cNvPr>
          <p:cNvSpPr>
            <a:spLocks noGrp="1"/>
          </p:cNvSpPr>
          <p:nvPr>
            <p:ph type="dt" sz="half" idx="10"/>
          </p:nvPr>
        </p:nvSpPr>
        <p:spPr/>
        <p:txBody>
          <a:bodyPr/>
          <a:lstStyle/>
          <a:p>
            <a:fld id="{C78A8495-8622-44FC-A04A-64A69B1CE375}" type="datetime1">
              <a:rPr lang="en-US" smtClean="0"/>
              <a:t>3/5/2019</a:t>
            </a:fld>
            <a:endParaRPr lang="en-US"/>
          </a:p>
        </p:txBody>
      </p:sp>
      <p:sp>
        <p:nvSpPr>
          <p:cNvPr id="4" name="Footer Placeholder 3">
            <a:extLst>
              <a:ext uri="{FF2B5EF4-FFF2-40B4-BE49-F238E27FC236}">
                <a16:creationId xmlns:a16="http://schemas.microsoft.com/office/drawing/2014/main" id="{CE950351-7ADD-45F1-A3E6-C09901538C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D7E77E-8895-49FE-9B9B-62D143D658C5}"/>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159433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D1241-1016-4540-935F-529142620DEF}"/>
              </a:ext>
            </a:extLst>
          </p:cNvPr>
          <p:cNvSpPr>
            <a:spLocks noGrp="1"/>
          </p:cNvSpPr>
          <p:nvPr>
            <p:ph type="dt" sz="half" idx="10"/>
          </p:nvPr>
        </p:nvSpPr>
        <p:spPr/>
        <p:txBody>
          <a:bodyPr/>
          <a:lstStyle/>
          <a:p>
            <a:fld id="{021449A9-72CE-4945-9E55-14EF157A1236}" type="datetime1">
              <a:rPr lang="en-US" smtClean="0"/>
              <a:t>3/5/2019</a:t>
            </a:fld>
            <a:endParaRPr lang="en-US"/>
          </a:p>
        </p:txBody>
      </p:sp>
      <p:sp>
        <p:nvSpPr>
          <p:cNvPr id="3" name="Footer Placeholder 2">
            <a:extLst>
              <a:ext uri="{FF2B5EF4-FFF2-40B4-BE49-F238E27FC236}">
                <a16:creationId xmlns:a16="http://schemas.microsoft.com/office/drawing/2014/main" id="{8D5ABEC4-0D64-4CA5-952E-E2089795FB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236594-D585-4117-A71A-30C83E9BD3E8}"/>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204720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F8E8-DC5E-438F-8649-A95D76140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72935B-56AB-4EF0-94A5-4EE459A19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1328F7-83A1-474C-B404-E60EFAE8B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450667-893B-4E60-9B39-163DF5802F6A}"/>
              </a:ext>
            </a:extLst>
          </p:cNvPr>
          <p:cNvSpPr>
            <a:spLocks noGrp="1"/>
          </p:cNvSpPr>
          <p:nvPr>
            <p:ph type="dt" sz="half" idx="10"/>
          </p:nvPr>
        </p:nvSpPr>
        <p:spPr/>
        <p:txBody>
          <a:bodyPr/>
          <a:lstStyle/>
          <a:p>
            <a:fld id="{FA1467E1-76E8-4CB8-974B-8ADE65C6738F}" type="datetime1">
              <a:rPr lang="en-US" smtClean="0"/>
              <a:t>3/5/2019</a:t>
            </a:fld>
            <a:endParaRPr lang="en-US"/>
          </a:p>
        </p:txBody>
      </p:sp>
      <p:sp>
        <p:nvSpPr>
          <p:cNvPr id="6" name="Footer Placeholder 5">
            <a:extLst>
              <a:ext uri="{FF2B5EF4-FFF2-40B4-BE49-F238E27FC236}">
                <a16:creationId xmlns:a16="http://schemas.microsoft.com/office/drawing/2014/main" id="{CF39F673-ADB1-40F2-872C-8FCDA7DEC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7A3CB-9B85-493E-B68D-E80E860749C3}"/>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136205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9B65-A831-47FD-85C4-57CFD8254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9CD2A2-783F-4825-BEC6-C732B5839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9CCE3-9E6A-4B8B-864E-54A355148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474BCD-F74B-47E5-AA28-91AB4BE5E2C6}"/>
              </a:ext>
            </a:extLst>
          </p:cNvPr>
          <p:cNvSpPr>
            <a:spLocks noGrp="1"/>
          </p:cNvSpPr>
          <p:nvPr>
            <p:ph type="dt" sz="half" idx="10"/>
          </p:nvPr>
        </p:nvSpPr>
        <p:spPr/>
        <p:txBody>
          <a:bodyPr/>
          <a:lstStyle/>
          <a:p>
            <a:fld id="{427F98C2-D4D3-4401-9D0F-933804660FBE}" type="datetime1">
              <a:rPr lang="en-US" smtClean="0"/>
              <a:t>3/5/2019</a:t>
            </a:fld>
            <a:endParaRPr lang="en-US"/>
          </a:p>
        </p:txBody>
      </p:sp>
      <p:sp>
        <p:nvSpPr>
          <p:cNvPr id="6" name="Footer Placeholder 5">
            <a:extLst>
              <a:ext uri="{FF2B5EF4-FFF2-40B4-BE49-F238E27FC236}">
                <a16:creationId xmlns:a16="http://schemas.microsoft.com/office/drawing/2014/main" id="{D4F2DB76-5CF5-4FEE-A34F-CB2031A8F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1C6C5F-284E-466E-9996-181D8ED6056C}"/>
              </a:ext>
            </a:extLst>
          </p:cNvPr>
          <p:cNvSpPr>
            <a:spLocks noGrp="1"/>
          </p:cNvSpPr>
          <p:nvPr>
            <p:ph type="sldNum" sz="quarter" idx="12"/>
          </p:nvPr>
        </p:nvSpPr>
        <p:spPr/>
        <p:txBody>
          <a:bodyPr/>
          <a:lstStyle/>
          <a:p>
            <a:fld id="{76C2B03D-8C30-4030-B92D-2B496288BEF5}" type="slidenum">
              <a:rPr lang="en-US" smtClean="0"/>
              <a:t>‹#›</a:t>
            </a:fld>
            <a:endParaRPr lang="en-US"/>
          </a:p>
        </p:txBody>
      </p:sp>
    </p:spTree>
    <p:extLst>
      <p:ext uri="{BB962C8B-B14F-4D97-AF65-F5344CB8AC3E}">
        <p14:creationId xmlns:p14="http://schemas.microsoft.com/office/powerpoint/2010/main" val="301502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FC420B-3006-4AB2-92FB-473A5846A3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C8028-29FF-47E9-BD62-A7A842449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0BE41-3D0C-4D0E-8A41-FE5C22827E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0D968-1533-44EB-9C04-CAFE2B20ED1C}" type="datetime1">
              <a:rPr lang="en-US" smtClean="0"/>
              <a:t>3/5/2019</a:t>
            </a:fld>
            <a:endParaRPr lang="en-US"/>
          </a:p>
        </p:txBody>
      </p:sp>
      <p:sp>
        <p:nvSpPr>
          <p:cNvPr id="5" name="Footer Placeholder 4">
            <a:extLst>
              <a:ext uri="{FF2B5EF4-FFF2-40B4-BE49-F238E27FC236}">
                <a16:creationId xmlns:a16="http://schemas.microsoft.com/office/drawing/2014/main" id="{0C454E55-BC6C-4005-AC6B-447C59476B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8F4503-5A6C-46A4-A9BE-3D92C0650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2B03D-8C30-4030-B92D-2B496288BEF5}" type="slidenum">
              <a:rPr lang="en-US" smtClean="0"/>
              <a:t>‹#›</a:t>
            </a:fld>
            <a:endParaRPr lang="en-US"/>
          </a:p>
        </p:txBody>
      </p:sp>
    </p:spTree>
    <p:extLst>
      <p:ext uri="{BB962C8B-B14F-4D97-AF65-F5344CB8AC3E}">
        <p14:creationId xmlns:p14="http://schemas.microsoft.com/office/powerpoint/2010/main" val="1740128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microsoft.com/office/2007/relationships/hdphoto" Target="../media/hdphoto4.wdp"/><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4D49D-014B-4786-95B2-239E9509BA95}"/>
              </a:ext>
            </a:extLst>
          </p:cNvPr>
          <p:cNvSpPr txBox="1"/>
          <p:nvPr/>
        </p:nvSpPr>
        <p:spPr>
          <a:xfrm>
            <a:off x="815264" y="1811632"/>
            <a:ext cx="5571894" cy="1877437"/>
          </a:xfrm>
          <a:prstGeom prst="rect">
            <a:avLst/>
          </a:prstGeom>
          <a:noFill/>
        </p:spPr>
        <p:txBody>
          <a:bodyPr wrap="square" rtlCol="0">
            <a:spAutoFit/>
          </a:bodyPr>
          <a:lstStyle/>
          <a:p>
            <a:pPr algn="ctr"/>
            <a:r>
              <a:rPr lang="en-US" sz="4400" dirty="0"/>
              <a:t>Renewable Energy</a:t>
            </a:r>
          </a:p>
          <a:p>
            <a:pPr algn="ctr"/>
            <a:r>
              <a:rPr lang="en-US" sz="3600" dirty="0">
                <a:solidFill>
                  <a:srgbClr val="0070C0"/>
                </a:solidFill>
              </a:rPr>
              <a:t>Hydroelectric - Part 2</a:t>
            </a:r>
          </a:p>
          <a:p>
            <a:pPr algn="ctr"/>
            <a:r>
              <a:rPr lang="en-US" sz="3600" dirty="0">
                <a:solidFill>
                  <a:srgbClr val="0070C0"/>
                </a:solidFill>
              </a:rPr>
              <a:t>(Build &amp; Test)</a:t>
            </a:r>
          </a:p>
        </p:txBody>
      </p:sp>
      <p:sp>
        <p:nvSpPr>
          <p:cNvPr id="5" name="TextBox 4">
            <a:extLst>
              <a:ext uri="{FF2B5EF4-FFF2-40B4-BE49-F238E27FC236}">
                <a16:creationId xmlns:a16="http://schemas.microsoft.com/office/drawing/2014/main" id="{99DFFEF6-E8DA-4442-B795-8D15D8803AAA}"/>
              </a:ext>
            </a:extLst>
          </p:cNvPr>
          <p:cNvSpPr txBox="1"/>
          <p:nvPr/>
        </p:nvSpPr>
        <p:spPr>
          <a:xfrm>
            <a:off x="2222495" y="4139850"/>
            <a:ext cx="2757432"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2019</a:t>
            </a:r>
          </a:p>
        </p:txBody>
      </p:sp>
      <p:pic>
        <p:nvPicPr>
          <p:cNvPr id="3" name="Picture 2">
            <a:extLst>
              <a:ext uri="{FF2B5EF4-FFF2-40B4-BE49-F238E27FC236}">
                <a16:creationId xmlns:a16="http://schemas.microsoft.com/office/drawing/2014/main" id="{948B1FC1-B23E-402F-9C9C-03B72D3A61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925992" y="1941260"/>
            <a:ext cx="3967307" cy="2975480"/>
          </a:xfrm>
          <a:prstGeom prst="rect">
            <a:avLst/>
          </a:prstGeom>
        </p:spPr>
      </p:pic>
      <p:sp>
        <p:nvSpPr>
          <p:cNvPr id="2" name="Slide Number Placeholder 1">
            <a:extLst>
              <a:ext uri="{FF2B5EF4-FFF2-40B4-BE49-F238E27FC236}">
                <a16:creationId xmlns:a16="http://schemas.microsoft.com/office/drawing/2014/main" id="{C227FE0C-E290-496E-81FB-35EDAFCFD388}"/>
              </a:ext>
            </a:extLst>
          </p:cNvPr>
          <p:cNvSpPr>
            <a:spLocks noGrp="1"/>
          </p:cNvSpPr>
          <p:nvPr>
            <p:ph type="sldNum" sz="quarter" idx="12"/>
          </p:nvPr>
        </p:nvSpPr>
        <p:spPr/>
        <p:txBody>
          <a:bodyPr/>
          <a:lstStyle/>
          <a:p>
            <a:fld id="{76C2B03D-8C30-4030-B92D-2B496288BEF5}" type="slidenum">
              <a:rPr lang="en-US" smtClean="0"/>
              <a:t>1</a:t>
            </a:fld>
            <a:endParaRPr lang="en-US"/>
          </a:p>
        </p:txBody>
      </p:sp>
    </p:spTree>
    <p:extLst>
      <p:ext uri="{BB962C8B-B14F-4D97-AF65-F5344CB8AC3E}">
        <p14:creationId xmlns:p14="http://schemas.microsoft.com/office/powerpoint/2010/main" val="21416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649415" y="2180491"/>
            <a:ext cx="6893170" cy="1754326"/>
          </a:xfrm>
          <a:prstGeom prst="rect">
            <a:avLst/>
          </a:prstGeom>
          <a:noFill/>
        </p:spPr>
        <p:txBody>
          <a:bodyPr wrap="square" rtlCol="0">
            <a:spAutoFit/>
          </a:bodyPr>
          <a:lstStyle/>
          <a:p>
            <a:pPr algn="ctr"/>
            <a:r>
              <a:rPr lang="en-US" sz="3600" dirty="0"/>
              <a:t>Assessment</a:t>
            </a:r>
          </a:p>
          <a:p>
            <a:pPr algn="ctr"/>
            <a:r>
              <a:rPr lang="en-US" sz="3600" dirty="0"/>
              <a:t>of the </a:t>
            </a:r>
          </a:p>
          <a:p>
            <a:pPr algn="ctr"/>
            <a:r>
              <a:rPr lang="en-US" sz="3600" b="1" dirty="0"/>
              <a:t>Torque Required </a:t>
            </a:r>
            <a:r>
              <a:rPr lang="en-US" sz="3600" dirty="0"/>
              <a:t>to Spin the System</a:t>
            </a:r>
          </a:p>
        </p:txBody>
      </p:sp>
      <p:sp>
        <p:nvSpPr>
          <p:cNvPr id="3" name="Slide Number Placeholder 2">
            <a:extLst>
              <a:ext uri="{FF2B5EF4-FFF2-40B4-BE49-F238E27FC236}">
                <a16:creationId xmlns:a16="http://schemas.microsoft.com/office/drawing/2014/main" id="{869D3B0C-57F7-4F6C-94D5-93A3306ECDF0}"/>
              </a:ext>
            </a:extLst>
          </p:cNvPr>
          <p:cNvSpPr>
            <a:spLocks noGrp="1"/>
          </p:cNvSpPr>
          <p:nvPr>
            <p:ph type="sldNum" sz="quarter" idx="12"/>
          </p:nvPr>
        </p:nvSpPr>
        <p:spPr/>
        <p:txBody>
          <a:bodyPr/>
          <a:lstStyle/>
          <a:p>
            <a:fld id="{76C2B03D-8C30-4030-B92D-2B496288BEF5}" type="slidenum">
              <a:rPr lang="en-US" smtClean="0"/>
              <a:t>10</a:t>
            </a:fld>
            <a:endParaRPr lang="en-US"/>
          </a:p>
        </p:txBody>
      </p:sp>
    </p:spTree>
    <p:extLst>
      <p:ext uri="{BB962C8B-B14F-4D97-AF65-F5344CB8AC3E}">
        <p14:creationId xmlns:p14="http://schemas.microsoft.com/office/powerpoint/2010/main" val="35469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0896A-2DFB-4BC7-B4F9-C1D0AE06F9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5717" y="1028179"/>
            <a:ext cx="6448926" cy="4836695"/>
          </a:xfrm>
          <a:prstGeom prst="rect">
            <a:avLst/>
          </a:prstGeom>
        </p:spPr>
      </p:pic>
      <p:sp>
        <p:nvSpPr>
          <p:cNvPr id="4" name="TextBox 3">
            <a:extLst>
              <a:ext uri="{FF2B5EF4-FFF2-40B4-BE49-F238E27FC236}">
                <a16:creationId xmlns:a16="http://schemas.microsoft.com/office/drawing/2014/main" id="{AF95A0B9-836D-4D34-877C-35CC3E0F4711}"/>
              </a:ext>
            </a:extLst>
          </p:cNvPr>
          <p:cNvSpPr txBox="1"/>
          <p:nvPr/>
        </p:nvSpPr>
        <p:spPr>
          <a:xfrm>
            <a:off x="7557311" y="815170"/>
            <a:ext cx="4006332" cy="1569660"/>
          </a:xfrm>
          <a:prstGeom prst="rect">
            <a:avLst/>
          </a:prstGeom>
          <a:noFill/>
        </p:spPr>
        <p:txBody>
          <a:bodyPr wrap="square" rtlCol="0">
            <a:spAutoFit/>
          </a:bodyPr>
          <a:lstStyle/>
          <a:p>
            <a:r>
              <a:rPr lang="en-US" sz="2400" dirty="0"/>
              <a:t>Lesson 1 presented the Test Apparatus used to determine the torque that would be needed to spin the system.</a:t>
            </a:r>
          </a:p>
        </p:txBody>
      </p:sp>
      <p:sp>
        <p:nvSpPr>
          <p:cNvPr id="2" name="TextBox 1">
            <a:extLst>
              <a:ext uri="{FF2B5EF4-FFF2-40B4-BE49-F238E27FC236}">
                <a16:creationId xmlns:a16="http://schemas.microsoft.com/office/drawing/2014/main" id="{FEA042FD-8B5D-4E60-B0C4-0991D9937C7D}"/>
              </a:ext>
            </a:extLst>
          </p:cNvPr>
          <p:cNvSpPr txBox="1"/>
          <p:nvPr/>
        </p:nvSpPr>
        <p:spPr>
          <a:xfrm>
            <a:off x="5008098" y="2729136"/>
            <a:ext cx="1350499" cy="400110"/>
          </a:xfrm>
          <a:prstGeom prst="rect">
            <a:avLst/>
          </a:prstGeom>
          <a:noFill/>
        </p:spPr>
        <p:txBody>
          <a:bodyPr wrap="square" rtlCol="0">
            <a:spAutoFit/>
          </a:bodyPr>
          <a:lstStyle/>
          <a:p>
            <a:r>
              <a:rPr lang="en-US" sz="2000" b="1" dirty="0">
                <a:solidFill>
                  <a:srgbClr val="FFFF00"/>
                </a:solidFill>
              </a:rPr>
              <a:t>Alternator</a:t>
            </a:r>
          </a:p>
        </p:txBody>
      </p:sp>
      <p:sp>
        <p:nvSpPr>
          <p:cNvPr id="5" name="TextBox 4">
            <a:extLst>
              <a:ext uri="{FF2B5EF4-FFF2-40B4-BE49-F238E27FC236}">
                <a16:creationId xmlns:a16="http://schemas.microsoft.com/office/drawing/2014/main" id="{CD152FFD-BC1D-4976-AD09-D49BCE27CBF2}"/>
              </a:ext>
            </a:extLst>
          </p:cNvPr>
          <p:cNvSpPr txBox="1"/>
          <p:nvPr/>
        </p:nvSpPr>
        <p:spPr>
          <a:xfrm>
            <a:off x="3284930" y="1376068"/>
            <a:ext cx="1723168" cy="400110"/>
          </a:xfrm>
          <a:prstGeom prst="rect">
            <a:avLst/>
          </a:prstGeom>
          <a:noFill/>
        </p:spPr>
        <p:txBody>
          <a:bodyPr wrap="square" rtlCol="0">
            <a:spAutoFit/>
          </a:bodyPr>
          <a:lstStyle/>
          <a:p>
            <a:r>
              <a:rPr lang="en-US" sz="2000" b="1" dirty="0">
                <a:solidFill>
                  <a:srgbClr val="FF0000"/>
                </a:solidFill>
              </a:rPr>
              <a:t>Bike Wheel</a:t>
            </a:r>
          </a:p>
        </p:txBody>
      </p:sp>
      <p:sp>
        <p:nvSpPr>
          <p:cNvPr id="6" name="TextBox 5">
            <a:extLst>
              <a:ext uri="{FF2B5EF4-FFF2-40B4-BE49-F238E27FC236}">
                <a16:creationId xmlns:a16="http://schemas.microsoft.com/office/drawing/2014/main" id="{21AACF1B-CCA6-447D-AFB3-B204DD348325}"/>
              </a:ext>
            </a:extLst>
          </p:cNvPr>
          <p:cNvSpPr txBox="1"/>
          <p:nvPr/>
        </p:nvSpPr>
        <p:spPr>
          <a:xfrm>
            <a:off x="4853353" y="2138931"/>
            <a:ext cx="1350499" cy="400110"/>
          </a:xfrm>
          <a:prstGeom prst="rect">
            <a:avLst/>
          </a:prstGeom>
          <a:noFill/>
        </p:spPr>
        <p:txBody>
          <a:bodyPr wrap="square" rtlCol="0">
            <a:spAutoFit/>
          </a:bodyPr>
          <a:lstStyle/>
          <a:p>
            <a:r>
              <a:rPr lang="en-US" sz="2000" b="1" dirty="0">
                <a:solidFill>
                  <a:srgbClr val="FF0000"/>
                </a:solidFill>
              </a:rPr>
              <a:t>V-belt</a:t>
            </a:r>
          </a:p>
        </p:txBody>
      </p:sp>
      <p:sp>
        <p:nvSpPr>
          <p:cNvPr id="7" name="TextBox 6">
            <a:extLst>
              <a:ext uri="{FF2B5EF4-FFF2-40B4-BE49-F238E27FC236}">
                <a16:creationId xmlns:a16="http://schemas.microsoft.com/office/drawing/2014/main" id="{AD97FA7B-B465-4F75-90D2-AB7FBE25CB62}"/>
              </a:ext>
            </a:extLst>
          </p:cNvPr>
          <p:cNvSpPr txBox="1"/>
          <p:nvPr/>
        </p:nvSpPr>
        <p:spPr>
          <a:xfrm>
            <a:off x="7557311" y="2468701"/>
            <a:ext cx="4006332" cy="1569660"/>
          </a:xfrm>
          <a:prstGeom prst="rect">
            <a:avLst/>
          </a:prstGeom>
          <a:noFill/>
        </p:spPr>
        <p:txBody>
          <a:bodyPr wrap="square" rtlCol="0">
            <a:spAutoFit/>
          </a:bodyPr>
          <a:lstStyle/>
          <a:p>
            <a:r>
              <a:rPr lang="en-US" sz="2400" dirty="0"/>
              <a:t>The peddles and chain drive the bicycle wheel.  A V-belt loops around the wheel and a pulley on the alternator shaft.</a:t>
            </a:r>
          </a:p>
        </p:txBody>
      </p:sp>
      <p:sp>
        <p:nvSpPr>
          <p:cNvPr id="8" name="TextBox 7">
            <a:extLst>
              <a:ext uri="{FF2B5EF4-FFF2-40B4-BE49-F238E27FC236}">
                <a16:creationId xmlns:a16="http://schemas.microsoft.com/office/drawing/2014/main" id="{EA93428A-E4E3-41A4-B399-1AD8D3C705A6}"/>
              </a:ext>
            </a:extLst>
          </p:cNvPr>
          <p:cNvSpPr txBox="1"/>
          <p:nvPr/>
        </p:nvSpPr>
        <p:spPr>
          <a:xfrm>
            <a:off x="7557311" y="4146042"/>
            <a:ext cx="4006332" cy="1938992"/>
          </a:xfrm>
          <a:prstGeom prst="rect">
            <a:avLst/>
          </a:prstGeom>
          <a:noFill/>
        </p:spPr>
        <p:txBody>
          <a:bodyPr wrap="square" rtlCol="0">
            <a:spAutoFit/>
          </a:bodyPr>
          <a:lstStyle/>
          <a:p>
            <a:r>
              <a:rPr lang="en-US" sz="2400" dirty="0"/>
              <a:t>The wheel and pully arrangement gives an 8:1 speed ratio (the alternator spins 8 times faster than the wheel).</a:t>
            </a:r>
          </a:p>
        </p:txBody>
      </p:sp>
      <p:sp>
        <p:nvSpPr>
          <p:cNvPr id="9" name="Slide Number Placeholder 8">
            <a:extLst>
              <a:ext uri="{FF2B5EF4-FFF2-40B4-BE49-F238E27FC236}">
                <a16:creationId xmlns:a16="http://schemas.microsoft.com/office/drawing/2014/main" id="{F500C467-CB92-462D-9127-E0EB5ECD9234}"/>
              </a:ext>
            </a:extLst>
          </p:cNvPr>
          <p:cNvSpPr>
            <a:spLocks noGrp="1"/>
          </p:cNvSpPr>
          <p:nvPr>
            <p:ph type="sldNum" sz="quarter" idx="12"/>
          </p:nvPr>
        </p:nvSpPr>
        <p:spPr/>
        <p:txBody>
          <a:bodyPr/>
          <a:lstStyle/>
          <a:p>
            <a:fld id="{76C2B03D-8C30-4030-B92D-2B496288BEF5}" type="slidenum">
              <a:rPr lang="en-US" smtClean="0"/>
              <a:t>11</a:t>
            </a:fld>
            <a:endParaRPr lang="en-US"/>
          </a:p>
        </p:txBody>
      </p:sp>
    </p:spTree>
    <p:extLst>
      <p:ext uri="{BB962C8B-B14F-4D97-AF65-F5344CB8AC3E}">
        <p14:creationId xmlns:p14="http://schemas.microsoft.com/office/powerpoint/2010/main" val="270539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05D55B3-40AC-4999-8254-99006C3FE7A2}"/>
              </a:ext>
            </a:extLst>
          </p:cNvPr>
          <p:cNvGrpSpPr/>
          <p:nvPr/>
        </p:nvGrpSpPr>
        <p:grpSpPr>
          <a:xfrm>
            <a:off x="760438" y="1099498"/>
            <a:ext cx="6807948" cy="3800214"/>
            <a:chOff x="1671020" y="1202169"/>
            <a:chExt cx="7942405" cy="3800214"/>
          </a:xfrm>
        </p:grpSpPr>
        <p:pic>
          <p:nvPicPr>
            <p:cNvPr id="6" name="Picture 5">
              <a:extLst>
                <a:ext uri="{FF2B5EF4-FFF2-40B4-BE49-F238E27FC236}">
                  <a16:creationId xmlns:a16="http://schemas.microsoft.com/office/drawing/2014/main" id="{BEE5F7E4-FB39-40BC-BDEF-7CD6553464CE}"/>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71020" y="1202169"/>
              <a:ext cx="7915459" cy="3800214"/>
            </a:xfrm>
            <a:prstGeom prst="rect">
              <a:avLst/>
            </a:prstGeom>
            <a:ln>
              <a:solidFill>
                <a:schemeClr val="accent1">
                  <a:lumMod val="75000"/>
                </a:schemeClr>
              </a:solidFill>
            </a:ln>
          </p:spPr>
        </p:pic>
        <p:cxnSp>
          <p:nvCxnSpPr>
            <p:cNvPr id="8" name="Straight Connector 7">
              <a:extLst>
                <a:ext uri="{FF2B5EF4-FFF2-40B4-BE49-F238E27FC236}">
                  <a16:creationId xmlns:a16="http://schemas.microsoft.com/office/drawing/2014/main" id="{22ABC9D3-3054-4D2F-A2E6-746DE840EF09}"/>
                </a:ext>
              </a:extLst>
            </p:cNvPr>
            <p:cNvCxnSpPr>
              <a:cxnSpLocks/>
            </p:cNvCxnSpPr>
            <p:nvPr/>
          </p:nvCxnSpPr>
          <p:spPr>
            <a:xfrm flipV="1">
              <a:off x="4917691" y="1953292"/>
              <a:ext cx="3863480" cy="241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645C957-223A-4012-8F68-F560FF56CE78}"/>
                </a:ext>
              </a:extLst>
            </p:cNvPr>
            <p:cNvSpPr txBox="1"/>
            <p:nvPr/>
          </p:nvSpPr>
          <p:spPr>
            <a:xfrm>
              <a:off x="8781171" y="1825776"/>
              <a:ext cx="832254" cy="369332"/>
            </a:xfrm>
            <a:prstGeom prst="rect">
              <a:avLst/>
            </a:prstGeom>
            <a:noFill/>
          </p:spPr>
          <p:txBody>
            <a:bodyPr wrap="square" rtlCol="0">
              <a:spAutoFit/>
            </a:bodyPr>
            <a:lstStyle/>
            <a:p>
              <a:r>
                <a:rPr lang="en-US" dirty="0"/>
                <a:t>32 N</a:t>
              </a:r>
            </a:p>
          </p:txBody>
        </p:sp>
        <p:sp>
          <p:nvSpPr>
            <p:cNvPr id="16" name="TextBox 15">
              <a:extLst>
                <a:ext uri="{FF2B5EF4-FFF2-40B4-BE49-F238E27FC236}">
                  <a16:creationId xmlns:a16="http://schemas.microsoft.com/office/drawing/2014/main" id="{86B58358-67BD-4D91-AF8E-1AABAD3FD58B}"/>
                </a:ext>
              </a:extLst>
            </p:cNvPr>
            <p:cNvSpPr txBox="1"/>
            <p:nvPr/>
          </p:nvSpPr>
          <p:spPr>
            <a:xfrm>
              <a:off x="4479470" y="3212481"/>
              <a:ext cx="3640471" cy="369332"/>
            </a:xfrm>
            <a:prstGeom prst="rect">
              <a:avLst/>
            </a:prstGeom>
            <a:noFill/>
          </p:spPr>
          <p:txBody>
            <a:bodyPr wrap="square" rtlCol="0">
              <a:spAutoFit/>
            </a:bodyPr>
            <a:lstStyle/>
            <a:p>
              <a:r>
                <a:rPr lang="en-US" dirty="0"/>
                <a:t>12 VDC light bulb connected</a:t>
              </a:r>
            </a:p>
          </p:txBody>
        </p:sp>
      </p:grpSp>
      <p:sp>
        <p:nvSpPr>
          <p:cNvPr id="20" name="TextBox 19">
            <a:extLst>
              <a:ext uri="{FF2B5EF4-FFF2-40B4-BE49-F238E27FC236}">
                <a16:creationId xmlns:a16="http://schemas.microsoft.com/office/drawing/2014/main" id="{30D568E3-36BD-459F-9B73-5B77042064B2}"/>
              </a:ext>
            </a:extLst>
          </p:cNvPr>
          <p:cNvSpPr txBox="1"/>
          <p:nvPr/>
        </p:nvSpPr>
        <p:spPr>
          <a:xfrm>
            <a:off x="2839453" y="191045"/>
            <a:ext cx="6513094" cy="584775"/>
          </a:xfrm>
          <a:prstGeom prst="rect">
            <a:avLst/>
          </a:prstGeom>
          <a:noFill/>
        </p:spPr>
        <p:txBody>
          <a:bodyPr wrap="square" rtlCol="0">
            <a:spAutoFit/>
          </a:bodyPr>
          <a:lstStyle/>
          <a:p>
            <a:pPr algn="ctr"/>
            <a:r>
              <a:rPr lang="en-US" sz="3200" dirty="0">
                <a:solidFill>
                  <a:srgbClr val="FF0000"/>
                </a:solidFill>
              </a:rPr>
              <a:t>Torque Required to Spin the System </a:t>
            </a:r>
          </a:p>
        </p:txBody>
      </p:sp>
      <p:sp>
        <p:nvSpPr>
          <p:cNvPr id="4" name="TextBox 3">
            <a:extLst>
              <a:ext uri="{FF2B5EF4-FFF2-40B4-BE49-F238E27FC236}">
                <a16:creationId xmlns:a16="http://schemas.microsoft.com/office/drawing/2014/main" id="{38E26747-6AA8-4319-801D-BE830F79FA66}"/>
              </a:ext>
            </a:extLst>
          </p:cNvPr>
          <p:cNvSpPr txBox="1"/>
          <p:nvPr/>
        </p:nvSpPr>
        <p:spPr>
          <a:xfrm>
            <a:off x="7976382" y="942898"/>
            <a:ext cx="3953021" cy="2308324"/>
          </a:xfrm>
          <a:prstGeom prst="rect">
            <a:avLst/>
          </a:prstGeom>
          <a:noFill/>
        </p:spPr>
        <p:txBody>
          <a:bodyPr wrap="square" rtlCol="0">
            <a:spAutoFit/>
          </a:bodyPr>
          <a:lstStyle/>
          <a:p>
            <a:r>
              <a:rPr lang="en-US" sz="2400" dirty="0"/>
              <a:t>Pull Tests were conducted on the Test Apparatus to determine the </a:t>
            </a:r>
            <a:r>
              <a:rPr lang="en-US" sz="2400" b="1" dirty="0"/>
              <a:t>Torque Required</a:t>
            </a:r>
            <a:r>
              <a:rPr lang="en-US" sz="2400" dirty="0"/>
              <a:t> to spin the system and generate a 12 VDC electrical output.</a:t>
            </a:r>
          </a:p>
        </p:txBody>
      </p:sp>
      <p:pic>
        <p:nvPicPr>
          <p:cNvPr id="7" name="Picture 6">
            <a:extLst>
              <a:ext uri="{FF2B5EF4-FFF2-40B4-BE49-F238E27FC236}">
                <a16:creationId xmlns:a16="http://schemas.microsoft.com/office/drawing/2014/main" id="{B5480870-F01A-4890-8857-1696DAC7B7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150700" y="3607597"/>
            <a:ext cx="3443483" cy="1944771"/>
          </a:xfrm>
          <a:prstGeom prst="rect">
            <a:avLst/>
          </a:prstGeom>
        </p:spPr>
      </p:pic>
      <p:cxnSp>
        <p:nvCxnSpPr>
          <p:cNvPr id="13" name="Straight Arrow Connector 12">
            <a:extLst>
              <a:ext uri="{FF2B5EF4-FFF2-40B4-BE49-F238E27FC236}">
                <a16:creationId xmlns:a16="http://schemas.microsoft.com/office/drawing/2014/main" id="{BBF433E3-BEE2-4D31-B8BB-AA8C49E9D35E}"/>
              </a:ext>
            </a:extLst>
          </p:cNvPr>
          <p:cNvCxnSpPr/>
          <p:nvPr/>
        </p:nvCxnSpPr>
        <p:spPr>
          <a:xfrm>
            <a:off x="9272088" y="4223822"/>
            <a:ext cx="83419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5D0C560-1147-4C41-A3EA-8FF83ED0D795}"/>
              </a:ext>
            </a:extLst>
          </p:cNvPr>
          <p:cNvSpPr txBox="1"/>
          <p:nvPr/>
        </p:nvSpPr>
        <p:spPr>
          <a:xfrm>
            <a:off x="9272088" y="3773570"/>
            <a:ext cx="850232" cy="400110"/>
          </a:xfrm>
          <a:prstGeom prst="rect">
            <a:avLst/>
          </a:prstGeom>
          <a:noFill/>
        </p:spPr>
        <p:txBody>
          <a:bodyPr wrap="square" rtlCol="0">
            <a:spAutoFit/>
          </a:bodyPr>
          <a:lstStyle/>
          <a:p>
            <a:r>
              <a:rPr lang="en-US" sz="2000" b="1" dirty="0">
                <a:solidFill>
                  <a:srgbClr val="0070C0"/>
                </a:solidFill>
              </a:rPr>
              <a:t>32 N</a:t>
            </a:r>
          </a:p>
        </p:txBody>
      </p:sp>
      <p:grpSp>
        <p:nvGrpSpPr>
          <p:cNvPr id="5" name="Group 4">
            <a:extLst>
              <a:ext uri="{FF2B5EF4-FFF2-40B4-BE49-F238E27FC236}">
                <a16:creationId xmlns:a16="http://schemas.microsoft.com/office/drawing/2014/main" id="{798F4449-7149-42FA-ABCC-04602B7FBD49}"/>
              </a:ext>
            </a:extLst>
          </p:cNvPr>
          <p:cNvGrpSpPr/>
          <p:nvPr/>
        </p:nvGrpSpPr>
        <p:grpSpPr>
          <a:xfrm>
            <a:off x="1774738" y="5045858"/>
            <a:ext cx="5971821" cy="919602"/>
            <a:chOff x="1774738" y="5059926"/>
            <a:chExt cx="5971821" cy="919602"/>
          </a:xfrm>
        </p:grpSpPr>
        <p:sp>
          <p:nvSpPr>
            <p:cNvPr id="19" name="TextBox 18">
              <a:extLst>
                <a:ext uri="{FF2B5EF4-FFF2-40B4-BE49-F238E27FC236}">
                  <a16:creationId xmlns:a16="http://schemas.microsoft.com/office/drawing/2014/main" id="{BDF0E6F9-5D8A-4149-888F-A657939C4F7E}"/>
                </a:ext>
              </a:extLst>
            </p:cNvPr>
            <p:cNvSpPr txBox="1"/>
            <p:nvPr/>
          </p:nvSpPr>
          <p:spPr>
            <a:xfrm>
              <a:off x="1774738" y="5059926"/>
              <a:ext cx="5971821" cy="830997"/>
            </a:xfrm>
            <a:prstGeom prst="rect">
              <a:avLst/>
            </a:prstGeom>
            <a:noFill/>
          </p:spPr>
          <p:txBody>
            <a:bodyPr wrap="square" rtlCol="0">
              <a:spAutoFit/>
            </a:bodyPr>
            <a:lstStyle/>
            <a:p>
              <a:r>
                <a:rPr lang="en-US" sz="2400" dirty="0" err="1"/>
                <a:t>Torque</a:t>
              </a:r>
              <a:r>
                <a:rPr lang="en-US" sz="2400" baseline="-25000" dirty="0" err="1"/>
                <a:t>Required</a:t>
              </a:r>
              <a:r>
                <a:rPr lang="en-US" sz="2400" dirty="0"/>
                <a:t>   =   Force  x  Radius</a:t>
              </a:r>
            </a:p>
            <a:p>
              <a:r>
                <a:rPr lang="en-US" sz="2400" b="1" dirty="0"/>
                <a:t>Torque</a:t>
              </a:r>
              <a:r>
                <a:rPr lang="en-US" sz="2400" b="1" baseline="-25000" dirty="0"/>
                <a:t>Required</a:t>
              </a:r>
              <a:r>
                <a:rPr lang="en-US" sz="2400" b="1" dirty="0"/>
                <a:t> </a:t>
              </a:r>
              <a:r>
                <a:rPr lang="en-US" sz="2400" dirty="0"/>
                <a:t>  =   </a:t>
              </a:r>
              <a:r>
                <a:rPr lang="en-US" sz="2400" dirty="0">
                  <a:solidFill>
                    <a:srgbClr val="0070C0"/>
                  </a:solidFill>
                </a:rPr>
                <a:t>32 N  </a:t>
              </a:r>
              <a:r>
                <a:rPr lang="en-US" sz="2400" dirty="0"/>
                <a:t>x  </a:t>
              </a:r>
              <a:r>
                <a:rPr lang="en-US" sz="2400" dirty="0">
                  <a:solidFill>
                    <a:srgbClr val="FF0000"/>
                  </a:solidFill>
                </a:rPr>
                <a:t>0.28 m   </a:t>
              </a:r>
              <a:r>
                <a:rPr lang="en-US" sz="2400" dirty="0"/>
                <a:t>=   </a:t>
              </a:r>
              <a:r>
                <a:rPr lang="en-US" sz="2400" b="1" dirty="0"/>
                <a:t>9.0 Nm  </a:t>
              </a:r>
            </a:p>
          </p:txBody>
        </p:sp>
        <p:sp>
          <p:nvSpPr>
            <p:cNvPr id="15" name="Rectangle: Rounded Corners 14">
              <a:extLst>
                <a:ext uri="{FF2B5EF4-FFF2-40B4-BE49-F238E27FC236}">
                  <a16:creationId xmlns:a16="http://schemas.microsoft.com/office/drawing/2014/main" id="{3968231B-B662-4EBA-8A19-6071479E4F9D}"/>
                </a:ext>
              </a:extLst>
            </p:cNvPr>
            <p:cNvSpPr/>
            <p:nvPr/>
          </p:nvSpPr>
          <p:spPr>
            <a:xfrm>
              <a:off x="6288225" y="5335931"/>
              <a:ext cx="1280160" cy="643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BEB80D34-4E1A-4025-82CD-677F826F9616}"/>
              </a:ext>
            </a:extLst>
          </p:cNvPr>
          <p:cNvSpPr>
            <a:spLocks noGrp="1"/>
          </p:cNvSpPr>
          <p:nvPr>
            <p:ph type="sldNum" sz="quarter" idx="12"/>
          </p:nvPr>
        </p:nvSpPr>
        <p:spPr/>
        <p:txBody>
          <a:bodyPr/>
          <a:lstStyle/>
          <a:p>
            <a:fld id="{76C2B03D-8C30-4030-B92D-2B496288BEF5}" type="slidenum">
              <a:rPr lang="en-US" smtClean="0"/>
              <a:t>12</a:t>
            </a:fld>
            <a:endParaRPr lang="en-US"/>
          </a:p>
        </p:txBody>
      </p:sp>
      <p:cxnSp>
        <p:nvCxnSpPr>
          <p:cNvPr id="10" name="Straight Arrow Connector 9">
            <a:extLst>
              <a:ext uri="{FF2B5EF4-FFF2-40B4-BE49-F238E27FC236}">
                <a16:creationId xmlns:a16="http://schemas.microsoft.com/office/drawing/2014/main" id="{0F1CF7E0-C18D-4F10-826A-D7920C1BDB38}"/>
              </a:ext>
            </a:extLst>
          </p:cNvPr>
          <p:cNvCxnSpPr>
            <a:cxnSpLocks/>
          </p:cNvCxnSpPr>
          <p:nvPr/>
        </p:nvCxnSpPr>
        <p:spPr>
          <a:xfrm flipV="1">
            <a:off x="8834511" y="4220309"/>
            <a:ext cx="0" cy="12238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4F7BC4-8E55-4E4D-BDC7-656DEAA69AE1}"/>
              </a:ext>
            </a:extLst>
          </p:cNvPr>
          <p:cNvSpPr txBox="1"/>
          <p:nvPr/>
        </p:nvSpPr>
        <p:spPr>
          <a:xfrm>
            <a:off x="9042400" y="4746171"/>
            <a:ext cx="1218612" cy="400110"/>
          </a:xfrm>
          <a:prstGeom prst="rect">
            <a:avLst/>
          </a:prstGeom>
          <a:noFill/>
        </p:spPr>
        <p:txBody>
          <a:bodyPr wrap="square" rtlCol="0">
            <a:spAutoFit/>
          </a:bodyPr>
          <a:lstStyle/>
          <a:p>
            <a:r>
              <a:rPr lang="en-US" sz="2000" b="1" dirty="0">
                <a:solidFill>
                  <a:srgbClr val="FF0000"/>
                </a:solidFill>
              </a:rPr>
              <a:t>0.28 m</a:t>
            </a:r>
          </a:p>
        </p:txBody>
      </p:sp>
    </p:spTree>
    <p:extLst>
      <p:ext uri="{BB962C8B-B14F-4D97-AF65-F5344CB8AC3E}">
        <p14:creationId xmlns:p14="http://schemas.microsoft.com/office/powerpoint/2010/main" val="19253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00CE5D-E7B1-4854-960C-DA166C7C08AF}"/>
              </a:ext>
            </a:extLst>
          </p:cNvPr>
          <p:cNvSpPr txBox="1"/>
          <p:nvPr/>
        </p:nvSpPr>
        <p:spPr>
          <a:xfrm>
            <a:off x="2117558" y="2351782"/>
            <a:ext cx="7956884" cy="1077218"/>
          </a:xfrm>
          <a:prstGeom prst="rect">
            <a:avLst/>
          </a:prstGeom>
          <a:noFill/>
        </p:spPr>
        <p:txBody>
          <a:bodyPr wrap="square" rtlCol="0">
            <a:spAutoFit/>
          </a:bodyPr>
          <a:lstStyle/>
          <a:p>
            <a:pPr algn="ctr"/>
            <a:r>
              <a:rPr lang="en-US" sz="3200" dirty="0"/>
              <a:t>Calculating the </a:t>
            </a:r>
            <a:r>
              <a:rPr lang="en-US" sz="3200" b="1" dirty="0"/>
              <a:t>Gravitation Torque </a:t>
            </a:r>
            <a:r>
              <a:rPr lang="en-US" sz="3200" dirty="0"/>
              <a:t>created by the water held in the water wheel</a:t>
            </a:r>
          </a:p>
        </p:txBody>
      </p:sp>
      <p:sp>
        <p:nvSpPr>
          <p:cNvPr id="3" name="Slide Number Placeholder 2">
            <a:extLst>
              <a:ext uri="{FF2B5EF4-FFF2-40B4-BE49-F238E27FC236}">
                <a16:creationId xmlns:a16="http://schemas.microsoft.com/office/drawing/2014/main" id="{C8195BC8-50D9-4D44-BEF1-DC3D80AE46C3}"/>
              </a:ext>
            </a:extLst>
          </p:cNvPr>
          <p:cNvSpPr>
            <a:spLocks noGrp="1"/>
          </p:cNvSpPr>
          <p:nvPr>
            <p:ph type="sldNum" sz="quarter" idx="12"/>
          </p:nvPr>
        </p:nvSpPr>
        <p:spPr/>
        <p:txBody>
          <a:bodyPr/>
          <a:lstStyle/>
          <a:p>
            <a:fld id="{76C2B03D-8C30-4030-B92D-2B496288BEF5}" type="slidenum">
              <a:rPr lang="en-US" smtClean="0"/>
              <a:t>13</a:t>
            </a:fld>
            <a:endParaRPr lang="en-US"/>
          </a:p>
        </p:txBody>
      </p:sp>
    </p:spTree>
    <p:extLst>
      <p:ext uri="{BB962C8B-B14F-4D97-AF65-F5344CB8AC3E}">
        <p14:creationId xmlns:p14="http://schemas.microsoft.com/office/powerpoint/2010/main" val="223962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E8B03B-13CB-4933-949A-24716E9100FD}"/>
              </a:ext>
            </a:extLst>
          </p:cNvPr>
          <p:cNvSpPr txBox="1"/>
          <p:nvPr/>
        </p:nvSpPr>
        <p:spPr>
          <a:xfrm>
            <a:off x="1453661" y="1913206"/>
            <a:ext cx="9284677" cy="1938992"/>
          </a:xfrm>
          <a:prstGeom prst="rect">
            <a:avLst/>
          </a:prstGeom>
          <a:noFill/>
        </p:spPr>
        <p:txBody>
          <a:bodyPr wrap="square" rtlCol="0">
            <a:spAutoFit/>
          </a:bodyPr>
          <a:lstStyle/>
          <a:p>
            <a:r>
              <a:rPr lang="en-US" sz="2400" dirty="0"/>
              <a:t>It was estimated that only 5 of the water wheel compartments would contain water at any given time.  The geometry of the compartments was used to estimate the amount of water in each “wet” compartment.  This water weight is then used to calculate the moment (torque) that would be generated by gravity (a.k.a. the Gravity Torque).</a:t>
            </a:r>
          </a:p>
        </p:txBody>
      </p:sp>
      <p:sp>
        <p:nvSpPr>
          <p:cNvPr id="3" name="Slide Number Placeholder 2">
            <a:extLst>
              <a:ext uri="{FF2B5EF4-FFF2-40B4-BE49-F238E27FC236}">
                <a16:creationId xmlns:a16="http://schemas.microsoft.com/office/drawing/2014/main" id="{3AF88442-DD02-43F0-B45D-217070C8905C}"/>
              </a:ext>
            </a:extLst>
          </p:cNvPr>
          <p:cNvSpPr>
            <a:spLocks noGrp="1"/>
          </p:cNvSpPr>
          <p:nvPr>
            <p:ph type="sldNum" sz="quarter" idx="12"/>
          </p:nvPr>
        </p:nvSpPr>
        <p:spPr/>
        <p:txBody>
          <a:bodyPr/>
          <a:lstStyle/>
          <a:p>
            <a:fld id="{76C2B03D-8C30-4030-B92D-2B496288BEF5}" type="slidenum">
              <a:rPr lang="en-US" smtClean="0"/>
              <a:t>14</a:t>
            </a:fld>
            <a:endParaRPr lang="en-US"/>
          </a:p>
        </p:txBody>
      </p:sp>
    </p:spTree>
    <p:extLst>
      <p:ext uri="{BB962C8B-B14F-4D97-AF65-F5344CB8AC3E}">
        <p14:creationId xmlns:p14="http://schemas.microsoft.com/office/powerpoint/2010/main" val="178491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D412F6DD-59AE-4A70-BDD0-4190A0D4DC0E}"/>
              </a:ext>
            </a:extLst>
          </p:cNvPr>
          <p:cNvSpPr txBox="1"/>
          <p:nvPr/>
        </p:nvSpPr>
        <p:spPr>
          <a:xfrm>
            <a:off x="5339937" y="977004"/>
            <a:ext cx="6653892" cy="1200329"/>
          </a:xfrm>
          <a:prstGeom prst="rect">
            <a:avLst/>
          </a:prstGeom>
          <a:noFill/>
        </p:spPr>
        <p:txBody>
          <a:bodyPr wrap="square" rtlCol="0">
            <a:spAutoFit/>
          </a:bodyPr>
          <a:lstStyle/>
          <a:p>
            <a:r>
              <a:rPr lang="en-US" sz="2400" dirty="0"/>
              <a:t>Water Volume</a:t>
            </a:r>
            <a:r>
              <a:rPr lang="en-US" sz="2400" baseline="-25000" dirty="0"/>
              <a:t>1</a:t>
            </a:r>
            <a:r>
              <a:rPr lang="en-US" sz="2400" dirty="0"/>
              <a:t>   =   ½  x  0.25 m  x  0.1 m  x  0.185 m		    =   </a:t>
            </a:r>
            <a:r>
              <a:rPr lang="en-US" sz="2400" dirty="0">
                <a:solidFill>
                  <a:srgbClr val="00B050"/>
                </a:solidFill>
              </a:rPr>
              <a:t>0.0023  m</a:t>
            </a:r>
            <a:r>
              <a:rPr lang="en-US" sz="2400" baseline="30000" dirty="0">
                <a:solidFill>
                  <a:srgbClr val="00B050"/>
                </a:solidFill>
              </a:rPr>
              <a:t>3</a:t>
            </a:r>
            <a:r>
              <a:rPr lang="en-US" sz="2400" dirty="0">
                <a:solidFill>
                  <a:srgbClr val="00B050"/>
                </a:solidFill>
              </a:rPr>
              <a:t> </a:t>
            </a:r>
          </a:p>
          <a:p>
            <a:r>
              <a:rPr lang="en-US" sz="2400" dirty="0"/>
              <a:t>		    =   2.3 Liters  	</a:t>
            </a:r>
            <a:r>
              <a:rPr lang="en-US" sz="2000" dirty="0"/>
              <a:t>	</a:t>
            </a:r>
          </a:p>
        </p:txBody>
      </p:sp>
      <p:grpSp>
        <p:nvGrpSpPr>
          <p:cNvPr id="12" name="Group 11">
            <a:extLst>
              <a:ext uri="{FF2B5EF4-FFF2-40B4-BE49-F238E27FC236}">
                <a16:creationId xmlns:a16="http://schemas.microsoft.com/office/drawing/2014/main" id="{730042F8-0E8D-47CB-9A28-DCFD7F71E9A5}"/>
              </a:ext>
            </a:extLst>
          </p:cNvPr>
          <p:cNvGrpSpPr/>
          <p:nvPr/>
        </p:nvGrpSpPr>
        <p:grpSpPr>
          <a:xfrm>
            <a:off x="180757" y="942535"/>
            <a:ext cx="6589171" cy="5380920"/>
            <a:chOff x="180757" y="942535"/>
            <a:chExt cx="6589171" cy="5380920"/>
          </a:xfrm>
        </p:grpSpPr>
        <p:grpSp>
          <p:nvGrpSpPr>
            <p:cNvPr id="145" name="Group 144">
              <a:extLst>
                <a:ext uri="{FF2B5EF4-FFF2-40B4-BE49-F238E27FC236}">
                  <a16:creationId xmlns:a16="http://schemas.microsoft.com/office/drawing/2014/main" id="{7BED209E-D742-46E5-B33A-67CC7595D496}"/>
                </a:ext>
              </a:extLst>
            </p:cNvPr>
            <p:cNvGrpSpPr/>
            <p:nvPr/>
          </p:nvGrpSpPr>
          <p:grpSpPr>
            <a:xfrm>
              <a:off x="180757" y="942535"/>
              <a:ext cx="6589171" cy="5380920"/>
              <a:chOff x="715333" y="801855"/>
              <a:chExt cx="6589171" cy="5380920"/>
            </a:xfrm>
          </p:grpSpPr>
          <p:cxnSp>
            <p:nvCxnSpPr>
              <p:cNvPr id="3" name="Straight Connector 2">
                <a:extLst>
                  <a:ext uri="{FF2B5EF4-FFF2-40B4-BE49-F238E27FC236}">
                    <a16:creationId xmlns:a16="http://schemas.microsoft.com/office/drawing/2014/main" id="{48B4D074-40E5-49A2-A2F9-A6BF1147BAB4}"/>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E23232-7416-4701-854C-DD92C277A2D8}"/>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B4EA220-4127-42A2-96AD-60512357A380}"/>
                  </a:ext>
                </a:extLst>
              </p:cNvPr>
              <p:cNvGrpSpPr/>
              <p:nvPr/>
            </p:nvGrpSpPr>
            <p:grpSpPr>
              <a:xfrm>
                <a:off x="4028469" y="3505744"/>
                <a:ext cx="3276035" cy="17772"/>
                <a:chOff x="6096000" y="3666974"/>
                <a:chExt cx="1927274" cy="2347"/>
              </a:xfrm>
            </p:grpSpPr>
            <p:cxnSp>
              <p:nvCxnSpPr>
                <p:cNvPr id="62" name="Straight Connector 61">
                  <a:extLst>
                    <a:ext uri="{FF2B5EF4-FFF2-40B4-BE49-F238E27FC236}">
                      <a16:creationId xmlns:a16="http://schemas.microsoft.com/office/drawing/2014/main" id="{C5EDB4A3-449A-4619-989D-436C74488ABB}"/>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8DECE0-F86D-487D-8CD2-F39CC678AD40}"/>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9A4E0E-DA3C-4D1D-8013-392A5C7EC76B}"/>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2AD89C-3343-45E6-B1FB-90CDDF594C7A}"/>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B54BD0-656A-4F70-9E1D-075111DB1023}"/>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9E1DF7-5EB0-433C-B854-08AA7358C364}"/>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340D2E2-151C-4D1F-8C29-EBF230A4461F}"/>
                  </a:ext>
                </a:extLst>
              </p:cNvPr>
              <p:cNvGrpSpPr/>
              <p:nvPr/>
            </p:nvGrpSpPr>
            <p:grpSpPr>
              <a:xfrm>
                <a:off x="715333" y="3501131"/>
                <a:ext cx="3283994" cy="17772"/>
                <a:chOff x="7387886" y="3666974"/>
                <a:chExt cx="1931957" cy="2347"/>
              </a:xfrm>
            </p:grpSpPr>
            <p:cxnSp>
              <p:nvCxnSpPr>
                <p:cNvPr id="56" name="Straight Connector 55">
                  <a:extLst>
                    <a:ext uri="{FF2B5EF4-FFF2-40B4-BE49-F238E27FC236}">
                      <a16:creationId xmlns:a16="http://schemas.microsoft.com/office/drawing/2014/main" id="{2A155C99-91F9-452C-AAEA-01E146253D69}"/>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47526AB-6FFE-40F4-A8A7-D2AA8E8FA5AB}"/>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B0EA96-BD50-42B5-880E-B809513BACA2}"/>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492B83-C101-4D0E-9E43-EA5E20F10F2D}"/>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450919-F76B-40FE-9E6A-6BC44F9EFEFC}"/>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5BC681-39E6-48FF-9097-5294C8F38244}"/>
                    </a:ext>
                  </a:extLst>
                </p:cNvPr>
                <p:cNvCxnSpPr>
                  <a:cxnSpLocks/>
                </p:cNvCxnSpPr>
                <p:nvPr/>
              </p:nvCxnSpPr>
              <p:spPr>
                <a:xfrm>
                  <a:off x="9000975" y="366931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31549C6-CF43-4B20-9E13-BC7E23B88BC7}"/>
                  </a:ext>
                </a:extLst>
              </p:cNvPr>
              <p:cNvCxnSpPr>
                <a:cxnSpLocks/>
              </p:cNvCxnSpPr>
              <p:nvPr/>
            </p:nvCxnSpPr>
            <p:spPr>
              <a:xfrm>
                <a:off x="3826416" y="801855"/>
                <a:ext cx="1490088" cy="21738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AD385A-EE97-43D7-BFE1-96D5498191CC}"/>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6B0F09-5100-4140-9FFA-33F9C60FFF68}"/>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ABE8A7-218A-4D8B-BB18-B0CD8ADDB7F3}"/>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BAAF65-BA28-4E0C-8D57-EEDBB2F26F78}"/>
                  </a:ext>
                </a:extLst>
              </p:cNvPr>
              <p:cNvCxnSpPr>
                <a:cxnSpLocks/>
              </p:cNvCxnSpPr>
              <p:nvPr/>
            </p:nvCxnSpPr>
            <p:spPr>
              <a:xfrm rot="4933019">
                <a:off x="4559097" y="2486931"/>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6AB26-BDF4-4CBD-943F-7A3D209E84A0}"/>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846B4A-DA1E-4FFF-8079-7395D26C55C6}"/>
                  </a:ext>
                </a:extLst>
              </p:cNvPr>
              <p:cNvCxnSpPr>
                <a:cxnSpLocks/>
                <a:stCxn id="8"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4091E5-1522-4906-983E-BEF8D545D6EF}"/>
                  </a:ext>
                </a:extLst>
              </p:cNvPr>
              <p:cNvCxnSpPr>
                <a:cxnSpLocks/>
                <a:endCxn id="6"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7E3070-96A7-4EA8-B0EA-E75CBD703A40}"/>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1AC318-C39F-4C9C-ABFC-AE00B9BB77B5}"/>
                  </a:ext>
                </a:extLst>
              </p:cNvPr>
              <p:cNvCxnSpPr>
                <a:cxnSpLocks/>
              </p:cNvCxnSpPr>
              <p:nvPr/>
            </p:nvCxnSpPr>
            <p:spPr>
              <a:xfrm flipV="1">
                <a:off x="1802902" y="2821108"/>
                <a:ext cx="989924" cy="238307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9A717C-73EC-4711-A16D-D5D7DDEBCB6D}"/>
                  </a:ext>
                </a:extLst>
              </p:cNvPr>
              <p:cNvCxnSpPr>
                <a:cxnSpLocks/>
              </p:cNvCxnSpPr>
              <p:nvPr/>
            </p:nvCxnSpPr>
            <p:spPr>
              <a:xfrm flipH="1" flipV="1">
                <a:off x="2641289" y="3118665"/>
                <a:ext cx="151536" cy="28367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658140-625C-41AE-B4BE-79BA5E90ACEE}"/>
                  </a:ext>
                </a:extLst>
              </p:cNvPr>
              <p:cNvCxnSpPr>
                <a:cxnSpLocks/>
              </p:cNvCxnSpPr>
              <p:nvPr/>
            </p:nvCxnSpPr>
            <p:spPr>
              <a:xfrm flipV="1">
                <a:off x="1260837" y="2263695"/>
                <a:ext cx="2115480" cy="183071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8AFB0-E65D-4617-AC87-95A05735F891}"/>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C5D8A0-5A59-4182-9308-D52C30A5CFBE}"/>
                  </a:ext>
                </a:extLst>
              </p:cNvPr>
              <p:cNvCxnSpPr>
                <a:cxnSpLocks/>
              </p:cNvCxnSpPr>
              <p:nvPr/>
            </p:nvCxnSpPr>
            <p:spPr>
              <a:xfrm flipV="1">
                <a:off x="1307872" y="2135384"/>
                <a:ext cx="2572587" cy="68572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6B308-C355-4313-8D43-2E5DCFD83B5C}"/>
                  </a:ext>
                </a:extLst>
              </p:cNvPr>
              <p:cNvCxnSpPr>
                <a:cxnSpLocks/>
                <a:endCxn id="6"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44E4F19D-3755-46E8-A9E9-787A326D3F9C}"/>
                  </a:ext>
                </a:extLst>
              </p:cNvPr>
              <p:cNvSpPr txBox="1"/>
              <p:nvPr/>
            </p:nvSpPr>
            <p:spPr>
              <a:xfrm>
                <a:off x="4395267" y="1081333"/>
                <a:ext cx="483655" cy="369332"/>
              </a:xfrm>
              <a:prstGeom prst="rect">
                <a:avLst/>
              </a:prstGeom>
              <a:noFill/>
            </p:spPr>
            <p:txBody>
              <a:bodyPr wrap="square" rtlCol="0">
                <a:spAutoFit/>
              </a:bodyPr>
              <a:lstStyle/>
              <a:p>
                <a:r>
                  <a:rPr lang="en-US" dirty="0"/>
                  <a:t>1</a:t>
                </a:r>
              </a:p>
            </p:txBody>
          </p:sp>
          <p:sp>
            <p:nvSpPr>
              <p:cNvPr id="141" name="TextBox 140">
                <a:extLst>
                  <a:ext uri="{FF2B5EF4-FFF2-40B4-BE49-F238E27FC236}">
                    <a16:creationId xmlns:a16="http://schemas.microsoft.com/office/drawing/2014/main" id="{4160EA4C-B8C5-488B-A261-64B903CD5C50}"/>
                  </a:ext>
                </a:extLst>
              </p:cNvPr>
              <p:cNvSpPr txBox="1"/>
              <p:nvPr/>
            </p:nvSpPr>
            <p:spPr>
              <a:xfrm>
                <a:off x="5165529" y="1376332"/>
                <a:ext cx="483655" cy="369332"/>
              </a:xfrm>
              <a:prstGeom prst="rect">
                <a:avLst/>
              </a:prstGeom>
              <a:noFill/>
            </p:spPr>
            <p:txBody>
              <a:bodyPr wrap="square" rtlCol="0">
                <a:spAutoFit/>
              </a:bodyPr>
              <a:lstStyle/>
              <a:p>
                <a:r>
                  <a:rPr lang="en-US" dirty="0"/>
                  <a:t>2</a:t>
                </a:r>
              </a:p>
            </p:txBody>
          </p:sp>
          <p:sp>
            <p:nvSpPr>
              <p:cNvPr id="142" name="TextBox 141">
                <a:extLst>
                  <a:ext uri="{FF2B5EF4-FFF2-40B4-BE49-F238E27FC236}">
                    <a16:creationId xmlns:a16="http://schemas.microsoft.com/office/drawing/2014/main" id="{ACE48A14-D5C4-41FD-8BA4-C67F04C2E2B6}"/>
                  </a:ext>
                </a:extLst>
              </p:cNvPr>
              <p:cNvSpPr txBox="1"/>
              <p:nvPr/>
            </p:nvSpPr>
            <p:spPr>
              <a:xfrm>
                <a:off x="5825889" y="1894363"/>
                <a:ext cx="483655" cy="369332"/>
              </a:xfrm>
              <a:prstGeom prst="rect">
                <a:avLst/>
              </a:prstGeom>
              <a:noFill/>
            </p:spPr>
            <p:txBody>
              <a:bodyPr wrap="square" rtlCol="0">
                <a:spAutoFit/>
              </a:bodyPr>
              <a:lstStyle/>
              <a:p>
                <a:r>
                  <a:rPr lang="en-US" dirty="0"/>
                  <a:t>3</a:t>
                </a:r>
              </a:p>
            </p:txBody>
          </p:sp>
          <p:sp>
            <p:nvSpPr>
              <p:cNvPr id="143" name="TextBox 142">
                <a:extLst>
                  <a:ext uri="{FF2B5EF4-FFF2-40B4-BE49-F238E27FC236}">
                    <a16:creationId xmlns:a16="http://schemas.microsoft.com/office/drawing/2014/main" id="{FF31E413-F608-4C96-A194-EF48E13D0C05}"/>
                  </a:ext>
                </a:extLst>
              </p:cNvPr>
              <p:cNvSpPr txBox="1"/>
              <p:nvPr/>
            </p:nvSpPr>
            <p:spPr>
              <a:xfrm>
                <a:off x="6152277" y="2894819"/>
                <a:ext cx="483655" cy="369332"/>
              </a:xfrm>
              <a:prstGeom prst="rect">
                <a:avLst/>
              </a:prstGeom>
              <a:noFill/>
            </p:spPr>
            <p:txBody>
              <a:bodyPr wrap="square" rtlCol="0">
                <a:spAutoFit/>
              </a:bodyPr>
              <a:lstStyle/>
              <a:p>
                <a:r>
                  <a:rPr lang="en-US" dirty="0"/>
                  <a:t>4</a:t>
                </a:r>
              </a:p>
            </p:txBody>
          </p:sp>
          <p:sp>
            <p:nvSpPr>
              <p:cNvPr id="144" name="TextBox 143">
                <a:extLst>
                  <a:ext uri="{FF2B5EF4-FFF2-40B4-BE49-F238E27FC236}">
                    <a16:creationId xmlns:a16="http://schemas.microsoft.com/office/drawing/2014/main" id="{993DB16B-4517-4DC3-A61B-0F962CF8B5B9}"/>
                  </a:ext>
                </a:extLst>
              </p:cNvPr>
              <p:cNvSpPr txBox="1"/>
              <p:nvPr/>
            </p:nvSpPr>
            <p:spPr>
              <a:xfrm>
                <a:off x="6150099" y="3851393"/>
                <a:ext cx="483655" cy="369332"/>
              </a:xfrm>
              <a:prstGeom prst="rect">
                <a:avLst/>
              </a:prstGeom>
              <a:noFill/>
            </p:spPr>
            <p:txBody>
              <a:bodyPr wrap="square" rtlCol="0">
                <a:spAutoFit/>
              </a:bodyPr>
              <a:lstStyle/>
              <a:p>
                <a:r>
                  <a:rPr lang="en-US" dirty="0"/>
                  <a:t>5</a:t>
                </a:r>
              </a:p>
            </p:txBody>
          </p:sp>
          <p:sp>
            <p:nvSpPr>
              <p:cNvPr id="8" name="Oval 7">
                <a:extLst>
                  <a:ext uri="{FF2B5EF4-FFF2-40B4-BE49-F238E27FC236}">
                    <a16:creationId xmlns:a16="http://schemas.microsoft.com/office/drawing/2014/main" id="{820956C4-BFFE-41AF-81E4-1C02646919BD}"/>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6BFD46-BAF5-4DDB-BDB7-2D3E3137E45B}"/>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FEE31D80-591A-45AC-8FA7-84FD0E617111}"/>
                </a:ext>
              </a:extLst>
            </p:cNvPr>
            <p:cNvSpPr/>
            <p:nvPr/>
          </p:nvSpPr>
          <p:spPr>
            <a:xfrm rot="4178494">
              <a:off x="4876975" y="3015396"/>
              <a:ext cx="701819" cy="1770195"/>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46305 h 1770195"/>
                <a:gd name="connsiteX1" fmla="*/ 451258 w 872197"/>
                <a:gd name="connsiteY1" fmla="*/ 0 h 1770195"/>
                <a:gd name="connsiteX2" fmla="*/ 872197 w 872197"/>
                <a:gd name="connsiteY2" fmla="*/ 1770195 h 1770195"/>
                <a:gd name="connsiteX3" fmla="*/ 0 w 872197"/>
                <a:gd name="connsiteY3" fmla="*/ 546305 h 1770195"/>
                <a:gd name="connsiteX0" fmla="*/ 0 w 701819"/>
                <a:gd name="connsiteY0" fmla="*/ 774582 h 1770195"/>
                <a:gd name="connsiteX1" fmla="*/ 280880 w 701819"/>
                <a:gd name="connsiteY1" fmla="*/ 0 h 1770195"/>
                <a:gd name="connsiteX2" fmla="*/ 701819 w 701819"/>
                <a:gd name="connsiteY2" fmla="*/ 1770195 h 1770195"/>
                <a:gd name="connsiteX3" fmla="*/ 0 w 701819"/>
                <a:gd name="connsiteY3" fmla="*/ 774582 h 1770195"/>
              </a:gdLst>
              <a:ahLst/>
              <a:cxnLst>
                <a:cxn ang="0">
                  <a:pos x="connsiteX0" y="connsiteY0"/>
                </a:cxn>
                <a:cxn ang="0">
                  <a:pos x="connsiteX1" y="connsiteY1"/>
                </a:cxn>
                <a:cxn ang="0">
                  <a:pos x="connsiteX2" y="connsiteY2"/>
                </a:cxn>
                <a:cxn ang="0">
                  <a:pos x="connsiteX3" y="connsiteY3"/>
                </a:cxn>
              </a:cxnLst>
              <a:rect l="l" t="t" r="r" b="b"/>
              <a:pathLst>
                <a:path w="701819" h="1770195">
                  <a:moveTo>
                    <a:pt x="0" y="774582"/>
                  </a:moveTo>
                  <a:lnTo>
                    <a:pt x="280880" y="0"/>
                  </a:lnTo>
                  <a:lnTo>
                    <a:pt x="701819" y="1770195"/>
                  </a:lnTo>
                  <a:lnTo>
                    <a:pt x="0" y="7745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0E7F207-7F27-4336-90AB-3AE4499C565A}"/>
                </a:ext>
              </a:extLst>
            </p:cNvPr>
            <p:cNvSpPr/>
            <p:nvPr/>
          </p:nvSpPr>
          <p:spPr>
            <a:xfrm rot="1429124">
              <a:off x="4355379" y="1853043"/>
              <a:ext cx="802516" cy="1299601"/>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02516"/>
                <a:gd name="connsiteY0" fmla="*/ 123015 h 1223890"/>
                <a:gd name="connsiteX1" fmla="*/ 478959 w 802516"/>
                <a:gd name="connsiteY1" fmla="*/ 0 h 1223890"/>
                <a:gd name="connsiteX2" fmla="*/ 802516 w 802516"/>
                <a:gd name="connsiteY2" fmla="*/ 1223890 h 1223890"/>
                <a:gd name="connsiteX3" fmla="*/ 0 w 802516"/>
                <a:gd name="connsiteY3" fmla="*/ 123015 h 1223890"/>
                <a:gd name="connsiteX0" fmla="*/ 0 w 802516"/>
                <a:gd name="connsiteY0" fmla="*/ 198726 h 1299601"/>
                <a:gd name="connsiteX1" fmla="*/ 476292 w 802516"/>
                <a:gd name="connsiteY1" fmla="*/ 0 h 1299601"/>
                <a:gd name="connsiteX2" fmla="*/ 802516 w 802516"/>
                <a:gd name="connsiteY2" fmla="*/ 1299601 h 1299601"/>
                <a:gd name="connsiteX3" fmla="*/ 0 w 802516"/>
                <a:gd name="connsiteY3" fmla="*/ 198726 h 1299601"/>
              </a:gdLst>
              <a:ahLst/>
              <a:cxnLst>
                <a:cxn ang="0">
                  <a:pos x="connsiteX0" y="connsiteY0"/>
                </a:cxn>
                <a:cxn ang="0">
                  <a:pos x="connsiteX1" y="connsiteY1"/>
                </a:cxn>
                <a:cxn ang="0">
                  <a:pos x="connsiteX2" y="connsiteY2"/>
                </a:cxn>
                <a:cxn ang="0">
                  <a:pos x="connsiteX3" y="connsiteY3"/>
                </a:cxn>
              </a:cxnLst>
              <a:rect l="l" t="t" r="r" b="b"/>
              <a:pathLst>
                <a:path w="802516" h="1299601">
                  <a:moveTo>
                    <a:pt x="0" y="198726"/>
                  </a:moveTo>
                  <a:lnTo>
                    <a:pt x="476292" y="0"/>
                  </a:lnTo>
                  <a:lnTo>
                    <a:pt x="802516" y="1299601"/>
                  </a:lnTo>
                  <a:lnTo>
                    <a:pt x="0" y="1987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0525E45-D42A-48F6-BB16-6200C6529294}"/>
                </a:ext>
              </a:extLst>
            </p:cNvPr>
            <p:cNvSpPr/>
            <p:nvPr/>
          </p:nvSpPr>
          <p:spPr>
            <a:xfrm rot="2764860">
              <a:off x="4756528" y="2387002"/>
              <a:ext cx="738964" cy="1432184"/>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208294 h 1432184"/>
                <a:gd name="connsiteX1" fmla="*/ 514863 w 872197"/>
                <a:gd name="connsiteY1" fmla="*/ 0 h 1432184"/>
                <a:gd name="connsiteX2" fmla="*/ 872197 w 872197"/>
                <a:gd name="connsiteY2" fmla="*/ 1432184 h 1432184"/>
                <a:gd name="connsiteX3" fmla="*/ 0 w 872197"/>
                <a:gd name="connsiteY3" fmla="*/ 208294 h 1432184"/>
                <a:gd name="connsiteX0" fmla="*/ 0 w 768237"/>
                <a:gd name="connsiteY0" fmla="*/ 445112 h 1432184"/>
                <a:gd name="connsiteX1" fmla="*/ 410903 w 768237"/>
                <a:gd name="connsiteY1" fmla="*/ 0 h 1432184"/>
                <a:gd name="connsiteX2" fmla="*/ 768237 w 768237"/>
                <a:gd name="connsiteY2" fmla="*/ 1432184 h 1432184"/>
                <a:gd name="connsiteX3" fmla="*/ 0 w 768237"/>
                <a:gd name="connsiteY3" fmla="*/ 445112 h 1432184"/>
                <a:gd name="connsiteX0" fmla="*/ 0 w 738964"/>
                <a:gd name="connsiteY0" fmla="*/ 414712 h 1432184"/>
                <a:gd name="connsiteX1" fmla="*/ 381630 w 738964"/>
                <a:gd name="connsiteY1" fmla="*/ 0 h 1432184"/>
                <a:gd name="connsiteX2" fmla="*/ 738964 w 738964"/>
                <a:gd name="connsiteY2" fmla="*/ 1432184 h 1432184"/>
                <a:gd name="connsiteX3" fmla="*/ 0 w 738964"/>
                <a:gd name="connsiteY3" fmla="*/ 414712 h 1432184"/>
              </a:gdLst>
              <a:ahLst/>
              <a:cxnLst>
                <a:cxn ang="0">
                  <a:pos x="connsiteX0" y="connsiteY0"/>
                </a:cxn>
                <a:cxn ang="0">
                  <a:pos x="connsiteX1" y="connsiteY1"/>
                </a:cxn>
                <a:cxn ang="0">
                  <a:pos x="connsiteX2" y="connsiteY2"/>
                </a:cxn>
                <a:cxn ang="0">
                  <a:pos x="connsiteX3" y="connsiteY3"/>
                </a:cxn>
              </a:cxnLst>
              <a:rect l="l" t="t" r="r" b="b"/>
              <a:pathLst>
                <a:path w="738964" h="1432184">
                  <a:moveTo>
                    <a:pt x="0" y="414712"/>
                  </a:moveTo>
                  <a:lnTo>
                    <a:pt x="381630" y="0"/>
                  </a:lnTo>
                  <a:lnTo>
                    <a:pt x="738964" y="1432184"/>
                  </a:lnTo>
                  <a:lnTo>
                    <a:pt x="0" y="4147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08489C6-D21F-4F4D-87EC-6E9F6E08CCFE}"/>
                </a:ext>
              </a:extLst>
            </p:cNvPr>
            <p:cNvSpPr/>
            <p:nvPr/>
          </p:nvSpPr>
          <p:spPr>
            <a:xfrm>
              <a:off x="3880332" y="1742050"/>
              <a:ext cx="872197" cy="1223890"/>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Lst>
              <a:ahLst/>
              <a:cxnLst>
                <a:cxn ang="0">
                  <a:pos x="connsiteX0" y="connsiteY0"/>
                </a:cxn>
                <a:cxn ang="0">
                  <a:pos x="connsiteX1" y="connsiteY1"/>
                </a:cxn>
                <a:cxn ang="0">
                  <a:pos x="connsiteX2" y="connsiteY2"/>
                </a:cxn>
                <a:cxn ang="0">
                  <a:pos x="connsiteX3" y="connsiteY3"/>
                </a:cxn>
              </a:cxnLst>
              <a:rect l="l" t="t" r="r" b="b"/>
              <a:pathLst>
                <a:path w="872197" h="1223890">
                  <a:moveTo>
                    <a:pt x="0" y="0"/>
                  </a:moveTo>
                  <a:lnTo>
                    <a:pt x="548640" y="0"/>
                  </a:lnTo>
                  <a:lnTo>
                    <a:pt x="872197" y="122389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3EE63A4-8EB0-40AD-9AE0-EE164D10C748}"/>
                </a:ext>
              </a:extLst>
            </p:cNvPr>
            <p:cNvSpPr/>
            <p:nvPr/>
          </p:nvSpPr>
          <p:spPr>
            <a:xfrm rot="5620054">
              <a:off x="4842987" y="3826635"/>
              <a:ext cx="456025" cy="1751069"/>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27179 h 1751069"/>
                <a:gd name="connsiteX1" fmla="*/ 416172 w 872197"/>
                <a:gd name="connsiteY1" fmla="*/ 0 h 1751069"/>
                <a:gd name="connsiteX2" fmla="*/ 872197 w 872197"/>
                <a:gd name="connsiteY2" fmla="*/ 1751069 h 1751069"/>
                <a:gd name="connsiteX3" fmla="*/ 0 w 872197"/>
                <a:gd name="connsiteY3" fmla="*/ 527179 h 1751069"/>
                <a:gd name="connsiteX0" fmla="*/ 52688 w 456025"/>
                <a:gd name="connsiteY0" fmla="*/ 1244242 h 1751069"/>
                <a:gd name="connsiteX1" fmla="*/ 0 w 456025"/>
                <a:gd name="connsiteY1" fmla="*/ 0 h 1751069"/>
                <a:gd name="connsiteX2" fmla="*/ 456025 w 456025"/>
                <a:gd name="connsiteY2" fmla="*/ 1751069 h 1751069"/>
                <a:gd name="connsiteX3" fmla="*/ 52688 w 456025"/>
                <a:gd name="connsiteY3" fmla="*/ 1244242 h 1751069"/>
                <a:gd name="connsiteX0" fmla="*/ 113342 w 456025"/>
                <a:gd name="connsiteY0" fmla="*/ 1310838 h 1751069"/>
                <a:gd name="connsiteX1" fmla="*/ 0 w 456025"/>
                <a:gd name="connsiteY1" fmla="*/ 0 h 1751069"/>
                <a:gd name="connsiteX2" fmla="*/ 456025 w 456025"/>
                <a:gd name="connsiteY2" fmla="*/ 1751069 h 1751069"/>
                <a:gd name="connsiteX3" fmla="*/ 113342 w 456025"/>
                <a:gd name="connsiteY3" fmla="*/ 1310838 h 1751069"/>
                <a:gd name="connsiteX0" fmla="*/ 96604 w 456025"/>
                <a:gd name="connsiteY0" fmla="*/ 1269621 h 1751069"/>
                <a:gd name="connsiteX1" fmla="*/ 0 w 456025"/>
                <a:gd name="connsiteY1" fmla="*/ 0 h 1751069"/>
                <a:gd name="connsiteX2" fmla="*/ 456025 w 456025"/>
                <a:gd name="connsiteY2" fmla="*/ 1751069 h 1751069"/>
                <a:gd name="connsiteX3" fmla="*/ 96604 w 456025"/>
                <a:gd name="connsiteY3" fmla="*/ 1269621 h 1751069"/>
              </a:gdLst>
              <a:ahLst/>
              <a:cxnLst>
                <a:cxn ang="0">
                  <a:pos x="connsiteX0" y="connsiteY0"/>
                </a:cxn>
                <a:cxn ang="0">
                  <a:pos x="connsiteX1" y="connsiteY1"/>
                </a:cxn>
                <a:cxn ang="0">
                  <a:pos x="connsiteX2" y="connsiteY2"/>
                </a:cxn>
                <a:cxn ang="0">
                  <a:pos x="connsiteX3" y="connsiteY3"/>
                </a:cxn>
              </a:cxnLst>
              <a:rect l="l" t="t" r="r" b="b"/>
              <a:pathLst>
                <a:path w="456025" h="1751069">
                  <a:moveTo>
                    <a:pt x="96604" y="1269621"/>
                  </a:moveTo>
                  <a:lnTo>
                    <a:pt x="0" y="0"/>
                  </a:lnTo>
                  <a:lnTo>
                    <a:pt x="456025" y="1751069"/>
                  </a:lnTo>
                  <a:lnTo>
                    <a:pt x="96604" y="12696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0F1835D5-E6D0-40A5-96FE-2F0C94E463B5}"/>
              </a:ext>
            </a:extLst>
          </p:cNvPr>
          <p:cNvSpPr txBox="1"/>
          <p:nvPr/>
        </p:nvSpPr>
        <p:spPr>
          <a:xfrm>
            <a:off x="6324041" y="2350993"/>
            <a:ext cx="5754515" cy="1200329"/>
          </a:xfrm>
          <a:prstGeom prst="rect">
            <a:avLst/>
          </a:prstGeom>
          <a:noFill/>
        </p:spPr>
        <p:txBody>
          <a:bodyPr wrap="square" rtlCol="0">
            <a:spAutoFit/>
          </a:bodyPr>
          <a:lstStyle/>
          <a:p>
            <a:r>
              <a:rPr lang="en-US" sz="2400" dirty="0"/>
              <a:t>Water Weight</a:t>
            </a:r>
            <a:r>
              <a:rPr lang="en-US" sz="2400" baseline="-25000" dirty="0"/>
              <a:t>1</a:t>
            </a:r>
            <a:r>
              <a:rPr lang="en-US" sz="2400" dirty="0"/>
              <a:t>   =   Density  x  Volume</a:t>
            </a:r>
          </a:p>
          <a:p>
            <a:r>
              <a:rPr lang="en-US" sz="2400" dirty="0"/>
              <a:t>	                 =   9800 N/m</a:t>
            </a:r>
            <a:r>
              <a:rPr lang="en-US" sz="2400" baseline="30000" dirty="0"/>
              <a:t>3</a:t>
            </a:r>
            <a:r>
              <a:rPr lang="en-US" sz="2400" dirty="0"/>
              <a:t>  x  </a:t>
            </a:r>
            <a:r>
              <a:rPr lang="en-US" sz="2400" dirty="0">
                <a:solidFill>
                  <a:srgbClr val="00B050"/>
                </a:solidFill>
              </a:rPr>
              <a:t>0.0023 m</a:t>
            </a:r>
            <a:r>
              <a:rPr lang="en-US" sz="2400" baseline="30000" dirty="0">
                <a:solidFill>
                  <a:srgbClr val="00B050"/>
                </a:solidFill>
              </a:rPr>
              <a:t>3</a:t>
            </a:r>
            <a:r>
              <a:rPr lang="en-US" sz="2400" dirty="0">
                <a:solidFill>
                  <a:srgbClr val="00B050"/>
                </a:solidFill>
              </a:rPr>
              <a:t> </a:t>
            </a:r>
          </a:p>
          <a:p>
            <a:r>
              <a:rPr lang="en-US" sz="2400" dirty="0"/>
              <a:t>	                 =   </a:t>
            </a:r>
            <a:r>
              <a:rPr lang="en-US" sz="2400" b="1" dirty="0">
                <a:solidFill>
                  <a:srgbClr val="FF0000"/>
                </a:solidFill>
              </a:rPr>
              <a:t>22.7 N </a:t>
            </a:r>
            <a:r>
              <a:rPr lang="en-US" sz="2400" b="1" dirty="0"/>
              <a:t>	</a:t>
            </a:r>
            <a:r>
              <a:rPr lang="en-US" sz="2000" dirty="0"/>
              <a:t>	</a:t>
            </a:r>
          </a:p>
        </p:txBody>
      </p:sp>
      <p:sp>
        <p:nvSpPr>
          <p:cNvPr id="11" name="TextBox 10">
            <a:extLst>
              <a:ext uri="{FF2B5EF4-FFF2-40B4-BE49-F238E27FC236}">
                <a16:creationId xmlns:a16="http://schemas.microsoft.com/office/drawing/2014/main" id="{4A5B7486-8CE5-45E3-AD62-A8B94E5A9509}"/>
              </a:ext>
            </a:extLst>
          </p:cNvPr>
          <p:cNvSpPr txBox="1"/>
          <p:nvPr/>
        </p:nvSpPr>
        <p:spPr>
          <a:xfrm>
            <a:off x="6945142" y="3802386"/>
            <a:ext cx="4437680" cy="2308324"/>
          </a:xfrm>
          <a:prstGeom prst="rect">
            <a:avLst/>
          </a:prstGeom>
          <a:noFill/>
        </p:spPr>
        <p:txBody>
          <a:bodyPr wrap="square" rtlCol="0">
            <a:spAutoFit/>
          </a:bodyPr>
          <a:lstStyle/>
          <a:p>
            <a:r>
              <a:rPr lang="en-US" sz="2400" dirty="0"/>
              <a:t>For estimating purposes, it is assumed that the weight of water is the same in compartments 1, 2, 3, and 4.  The weight of water in compartment 5 is estimated to be 50% of the others.</a:t>
            </a:r>
          </a:p>
        </p:txBody>
      </p:sp>
      <p:sp>
        <p:nvSpPr>
          <p:cNvPr id="76" name="TextBox 75">
            <a:extLst>
              <a:ext uri="{FF2B5EF4-FFF2-40B4-BE49-F238E27FC236}">
                <a16:creationId xmlns:a16="http://schemas.microsoft.com/office/drawing/2014/main" id="{EB33EED1-282C-4315-9103-4592FCE46C20}"/>
              </a:ext>
            </a:extLst>
          </p:cNvPr>
          <p:cNvSpPr txBox="1"/>
          <p:nvPr/>
        </p:nvSpPr>
        <p:spPr>
          <a:xfrm>
            <a:off x="754008" y="98948"/>
            <a:ext cx="10787354" cy="584775"/>
          </a:xfrm>
          <a:prstGeom prst="rect">
            <a:avLst/>
          </a:prstGeom>
          <a:noFill/>
        </p:spPr>
        <p:txBody>
          <a:bodyPr wrap="square" rtlCol="0">
            <a:spAutoFit/>
          </a:bodyPr>
          <a:lstStyle/>
          <a:p>
            <a:pPr algn="ctr"/>
            <a:r>
              <a:rPr lang="en-US" sz="3200" dirty="0">
                <a:solidFill>
                  <a:srgbClr val="FF0000"/>
                </a:solidFill>
              </a:rPr>
              <a:t>Approximate Weight of Water in each Wet Compartment</a:t>
            </a:r>
          </a:p>
        </p:txBody>
      </p:sp>
      <p:sp>
        <p:nvSpPr>
          <p:cNvPr id="2" name="Slide Number Placeholder 1">
            <a:extLst>
              <a:ext uri="{FF2B5EF4-FFF2-40B4-BE49-F238E27FC236}">
                <a16:creationId xmlns:a16="http://schemas.microsoft.com/office/drawing/2014/main" id="{8465205F-D4D7-45CF-B33E-4FF46B295C4F}"/>
              </a:ext>
            </a:extLst>
          </p:cNvPr>
          <p:cNvSpPr>
            <a:spLocks noGrp="1"/>
          </p:cNvSpPr>
          <p:nvPr>
            <p:ph type="sldNum" sz="quarter" idx="12"/>
          </p:nvPr>
        </p:nvSpPr>
        <p:spPr/>
        <p:txBody>
          <a:bodyPr/>
          <a:lstStyle/>
          <a:p>
            <a:fld id="{76C2B03D-8C30-4030-B92D-2B496288BEF5}" type="slidenum">
              <a:rPr lang="en-US" smtClean="0"/>
              <a:t>15</a:t>
            </a:fld>
            <a:endParaRPr lang="en-US"/>
          </a:p>
        </p:txBody>
      </p:sp>
    </p:spTree>
    <p:extLst>
      <p:ext uri="{BB962C8B-B14F-4D97-AF65-F5344CB8AC3E}">
        <p14:creationId xmlns:p14="http://schemas.microsoft.com/office/powerpoint/2010/main" val="33402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7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a:extLst>
              <a:ext uri="{FF2B5EF4-FFF2-40B4-BE49-F238E27FC236}">
                <a16:creationId xmlns:a16="http://schemas.microsoft.com/office/drawing/2014/main" id="{7BED209E-D742-46E5-B33A-67CC7595D496}"/>
              </a:ext>
            </a:extLst>
          </p:cNvPr>
          <p:cNvGrpSpPr/>
          <p:nvPr/>
        </p:nvGrpSpPr>
        <p:grpSpPr>
          <a:xfrm>
            <a:off x="180757" y="948584"/>
            <a:ext cx="6589171" cy="5374871"/>
            <a:chOff x="715333" y="807904"/>
            <a:chExt cx="6589171" cy="5374871"/>
          </a:xfrm>
        </p:grpSpPr>
        <p:cxnSp>
          <p:nvCxnSpPr>
            <p:cNvPr id="3" name="Straight Connector 2">
              <a:extLst>
                <a:ext uri="{FF2B5EF4-FFF2-40B4-BE49-F238E27FC236}">
                  <a16:creationId xmlns:a16="http://schemas.microsoft.com/office/drawing/2014/main" id="{48B4D074-40E5-49A2-A2F9-A6BF1147BAB4}"/>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E23232-7416-4701-854C-DD92C277A2D8}"/>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B4EA220-4127-42A2-96AD-60512357A380}"/>
                </a:ext>
              </a:extLst>
            </p:cNvPr>
            <p:cNvGrpSpPr/>
            <p:nvPr/>
          </p:nvGrpSpPr>
          <p:grpSpPr>
            <a:xfrm>
              <a:off x="4028469" y="3505744"/>
              <a:ext cx="3276035" cy="17772"/>
              <a:chOff x="6096000" y="3666974"/>
              <a:chExt cx="1927274" cy="2347"/>
            </a:xfrm>
          </p:grpSpPr>
          <p:cxnSp>
            <p:nvCxnSpPr>
              <p:cNvPr id="62" name="Straight Connector 61">
                <a:extLst>
                  <a:ext uri="{FF2B5EF4-FFF2-40B4-BE49-F238E27FC236}">
                    <a16:creationId xmlns:a16="http://schemas.microsoft.com/office/drawing/2014/main" id="{C5EDB4A3-449A-4619-989D-436C74488ABB}"/>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8DECE0-F86D-487D-8CD2-F39CC678AD40}"/>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9A4E0E-DA3C-4D1D-8013-392A5C7EC76B}"/>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2AD89C-3343-45E6-B1FB-90CDDF594C7A}"/>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B54BD0-656A-4F70-9E1D-075111DB1023}"/>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9E1DF7-5EB0-433C-B854-08AA7358C364}"/>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340D2E2-151C-4D1F-8C29-EBF230A4461F}"/>
                </a:ext>
              </a:extLst>
            </p:cNvPr>
            <p:cNvGrpSpPr/>
            <p:nvPr/>
          </p:nvGrpSpPr>
          <p:grpSpPr>
            <a:xfrm>
              <a:off x="715333" y="3501131"/>
              <a:ext cx="3283994" cy="17772"/>
              <a:chOff x="7387886" y="3666974"/>
              <a:chExt cx="1931957" cy="2347"/>
            </a:xfrm>
          </p:grpSpPr>
          <p:cxnSp>
            <p:nvCxnSpPr>
              <p:cNvPr id="56" name="Straight Connector 55">
                <a:extLst>
                  <a:ext uri="{FF2B5EF4-FFF2-40B4-BE49-F238E27FC236}">
                    <a16:creationId xmlns:a16="http://schemas.microsoft.com/office/drawing/2014/main" id="{2A155C99-91F9-452C-AAEA-01E146253D69}"/>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47526AB-6FFE-40F4-A8A7-D2AA8E8FA5AB}"/>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B0EA96-BD50-42B5-880E-B809513BACA2}"/>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492B83-C101-4D0E-9E43-EA5E20F10F2D}"/>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450919-F76B-40FE-9E6A-6BC44F9EFEFC}"/>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5BC681-39E6-48FF-9097-5294C8F38244}"/>
                  </a:ext>
                </a:extLst>
              </p:cNvPr>
              <p:cNvCxnSpPr>
                <a:cxnSpLocks/>
              </p:cNvCxnSpPr>
              <p:nvPr/>
            </p:nvCxnSpPr>
            <p:spPr>
              <a:xfrm>
                <a:off x="9000975" y="366931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Oval 7">
              <a:extLst>
                <a:ext uri="{FF2B5EF4-FFF2-40B4-BE49-F238E27FC236}">
                  <a16:creationId xmlns:a16="http://schemas.microsoft.com/office/drawing/2014/main" id="{820956C4-BFFE-41AF-81E4-1C02646919BD}"/>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31549C6-CF43-4B20-9E13-BC7E23B88BC7}"/>
                </a:ext>
              </a:extLst>
            </p:cNvPr>
            <p:cNvCxnSpPr>
              <a:cxnSpLocks/>
            </p:cNvCxnSpPr>
            <p:nvPr/>
          </p:nvCxnSpPr>
          <p:spPr>
            <a:xfrm rot="818185">
              <a:off x="3577122" y="974838"/>
              <a:ext cx="1978620" cy="17929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AD385A-EE97-43D7-BFE1-96D5498191CC}"/>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6B0F09-5100-4140-9FFA-33F9C60FFF68}"/>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ABE8A7-218A-4D8B-BB18-B0CD8ADDB7F3}"/>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BAAF65-BA28-4E0C-8D57-EEDBB2F26F78}"/>
                </a:ext>
              </a:extLst>
            </p:cNvPr>
            <p:cNvCxnSpPr>
              <a:cxnSpLocks/>
            </p:cNvCxnSpPr>
            <p:nvPr/>
          </p:nvCxnSpPr>
          <p:spPr>
            <a:xfrm rot="4933019">
              <a:off x="4559097" y="2486931"/>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6AB26-BDF4-4CBD-943F-7A3D209E84A0}"/>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846B4A-DA1E-4FFF-8079-7395D26C55C6}"/>
                </a:ext>
              </a:extLst>
            </p:cNvPr>
            <p:cNvCxnSpPr>
              <a:cxnSpLocks/>
              <a:stCxn id="8"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4091E5-1522-4906-983E-BEF8D545D6EF}"/>
                </a:ext>
              </a:extLst>
            </p:cNvPr>
            <p:cNvCxnSpPr>
              <a:cxnSpLocks/>
              <a:endCxn id="6"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7E3070-96A7-4EA8-B0EA-E75CBD703A40}"/>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1AC318-C39F-4C9C-ABFC-AE00B9BB77B5}"/>
                </a:ext>
              </a:extLst>
            </p:cNvPr>
            <p:cNvCxnSpPr>
              <a:cxnSpLocks/>
            </p:cNvCxnSpPr>
            <p:nvPr/>
          </p:nvCxnSpPr>
          <p:spPr>
            <a:xfrm flipV="1">
              <a:off x="1802902" y="2715062"/>
              <a:ext cx="1088483" cy="248912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9A717C-73EC-4711-A16D-D5D7DDEBCB6D}"/>
                </a:ext>
              </a:extLst>
            </p:cNvPr>
            <p:cNvCxnSpPr>
              <a:cxnSpLocks/>
            </p:cNvCxnSpPr>
            <p:nvPr/>
          </p:nvCxnSpPr>
          <p:spPr>
            <a:xfrm rot="13196692">
              <a:off x="1783878" y="3728107"/>
              <a:ext cx="1818405" cy="186062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658140-625C-41AE-B4BE-79BA5E90ACEE}"/>
                </a:ext>
              </a:extLst>
            </p:cNvPr>
            <p:cNvCxnSpPr>
              <a:cxnSpLocks/>
            </p:cNvCxnSpPr>
            <p:nvPr/>
          </p:nvCxnSpPr>
          <p:spPr>
            <a:xfrm flipV="1">
              <a:off x="1260837" y="2135384"/>
              <a:ext cx="2196469" cy="195902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8AFB0-E65D-4617-AC87-95A05735F891}"/>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C5D8A0-5A59-4182-9308-D52C30A5CFBE}"/>
                </a:ext>
              </a:extLst>
            </p:cNvPr>
            <p:cNvCxnSpPr>
              <a:cxnSpLocks/>
            </p:cNvCxnSpPr>
            <p:nvPr/>
          </p:nvCxnSpPr>
          <p:spPr>
            <a:xfrm rot="18404951">
              <a:off x="1511909" y="1657363"/>
              <a:ext cx="2117335" cy="15707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6B308-C355-4313-8D43-2E5DCFD83B5C}"/>
                </a:ext>
              </a:extLst>
            </p:cNvPr>
            <p:cNvCxnSpPr>
              <a:cxnSpLocks/>
              <a:endCxn id="6"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44E4F19D-3755-46E8-A9E9-787A326D3F9C}"/>
                </a:ext>
              </a:extLst>
            </p:cNvPr>
            <p:cNvSpPr txBox="1"/>
            <p:nvPr/>
          </p:nvSpPr>
          <p:spPr>
            <a:xfrm>
              <a:off x="4395267" y="1081333"/>
              <a:ext cx="483655" cy="369332"/>
            </a:xfrm>
            <a:prstGeom prst="rect">
              <a:avLst/>
            </a:prstGeom>
            <a:noFill/>
          </p:spPr>
          <p:txBody>
            <a:bodyPr wrap="square" rtlCol="0">
              <a:spAutoFit/>
            </a:bodyPr>
            <a:lstStyle/>
            <a:p>
              <a:r>
                <a:rPr lang="en-US" dirty="0"/>
                <a:t>1</a:t>
              </a:r>
            </a:p>
          </p:txBody>
        </p:sp>
        <p:sp>
          <p:nvSpPr>
            <p:cNvPr id="141" name="TextBox 140">
              <a:extLst>
                <a:ext uri="{FF2B5EF4-FFF2-40B4-BE49-F238E27FC236}">
                  <a16:creationId xmlns:a16="http://schemas.microsoft.com/office/drawing/2014/main" id="{4160EA4C-B8C5-488B-A261-64B903CD5C50}"/>
                </a:ext>
              </a:extLst>
            </p:cNvPr>
            <p:cNvSpPr txBox="1"/>
            <p:nvPr/>
          </p:nvSpPr>
          <p:spPr>
            <a:xfrm>
              <a:off x="5165529" y="1376332"/>
              <a:ext cx="483655" cy="369332"/>
            </a:xfrm>
            <a:prstGeom prst="rect">
              <a:avLst/>
            </a:prstGeom>
            <a:noFill/>
          </p:spPr>
          <p:txBody>
            <a:bodyPr wrap="square" rtlCol="0">
              <a:spAutoFit/>
            </a:bodyPr>
            <a:lstStyle/>
            <a:p>
              <a:r>
                <a:rPr lang="en-US" dirty="0"/>
                <a:t>2</a:t>
              </a:r>
            </a:p>
          </p:txBody>
        </p:sp>
        <p:sp>
          <p:nvSpPr>
            <p:cNvPr id="142" name="TextBox 141">
              <a:extLst>
                <a:ext uri="{FF2B5EF4-FFF2-40B4-BE49-F238E27FC236}">
                  <a16:creationId xmlns:a16="http://schemas.microsoft.com/office/drawing/2014/main" id="{ACE48A14-D5C4-41FD-8BA4-C67F04C2E2B6}"/>
                </a:ext>
              </a:extLst>
            </p:cNvPr>
            <p:cNvSpPr txBox="1"/>
            <p:nvPr/>
          </p:nvSpPr>
          <p:spPr>
            <a:xfrm>
              <a:off x="5825889" y="1894363"/>
              <a:ext cx="483655" cy="369332"/>
            </a:xfrm>
            <a:prstGeom prst="rect">
              <a:avLst/>
            </a:prstGeom>
            <a:noFill/>
          </p:spPr>
          <p:txBody>
            <a:bodyPr wrap="square" rtlCol="0">
              <a:spAutoFit/>
            </a:bodyPr>
            <a:lstStyle/>
            <a:p>
              <a:r>
                <a:rPr lang="en-US" dirty="0"/>
                <a:t>3</a:t>
              </a:r>
            </a:p>
          </p:txBody>
        </p:sp>
        <p:sp>
          <p:nvSpPr>
            <p:cNvPr id="143" name="TextBox 142">
              <a:extLst>
                <a:ext uri="{FF2B5EF4-FFF2-40B4-BE49-F238E27FC236}">
                  <a16:creationId xmlns:a16="http://schemas.microsoft.com/office/drawing/2014/main" id="{FF31E413-F608-4C96-A194-EF48E13D0C05}"/>
                </a:ext>
              </a:extLst>
            </p:cNvPr>
            <p:cNvSpPr txBox="1"/>
            <p:nvPr/>
          </p:nvSpPr>
          <p:spPr>
            <a:xfrm>
              <a:off x="6152277" y="2894819"/>
              <a:ext cx="483655" cy="369332"/>
            </a:xfrm>
            <a:prstGeom prst="rect">
              <a:avLst/>
            </a:prstGeom>
            <a:noFill/>
          </p:spPr>
          <p:txBody>
            <a:bodyPr wrap="square" rtlCol="0">
              <a:spAutoFit/>
            </a:bodyPr>
            <a:lstStyle/>
            <a:p>
              <a:r>
                <a:rPr lang="en-US" dirty="0"/>
                <a:t>4</a:t>
              </a:r>
            </a:p>
          </p:txBody>
        </p:sp>
        <p:sp>
          <p:nvSpPr>
            <p:cNvPr id="144" name="TextBox 143">
              <a:extLst>
                <a:ext uri="{FF2B5EF4-FFF2-40B4-BE49-F238E27FC236}">
                  <a16:creationId xmlns:a16="http://schemas.microsoft.com/office/drawing/2014/main" id="{993DB16B-4517-4DC3-A61B-0F962CF8B5B9}"/>
                </a:ext>
              </a:extLst>
            </p:cNvPr>
            <p:cNvSpPr txBox="1"/>
            <p:nvPr/>
          </p:nvSpPr>
          <p:spPr>
            <a:xfrm>
              <a:off x="6150099" y="3851393"/>
              <a:ext cx="483655" cy="369332"/>
            </a:xfrm>
            <a:prstGeom prst="rect">
              <a:avLst/>
            </a:prstGeom>
            <a:noFill/>
          </p:spPr>
          <p:txBody>
            <a:bodyPr wrap="square" rtlCol="0">
              <a:spAutoFit/>
            </a:bodyPr>
            <a:lstStyle/>
            <a:p>
              <a:r>
                <a:rPr lang="en-US" dirty="0"/>
                <a:t>5</a:t>
              </a:r>
            </a:p>
          </p:txBody>
        </p:sp>
        <p:sp>
          <p:nvSpPr>
            <p:cNvPr id="6" name="Oval 5">
              <a:extLst>
                <a:ext uri="{FF2B5EF4-FFF2-40B4-BE49-F238E27FC236}">
                  <a16:creationId xmlns:a16="http://schemas.microsoft.com/office/drawing/2014/main" id="{686BFD46-BAF5-4DDB-BDB7-2D3E3137E45B}"/>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FEE31D80-591A-45AC-8FA7-84FD0E617111}"/>
              </a:ext>
            </a:extLst>
          </p:cNvPr>
          <p:cNvSpPr/>
          <p:nvPr/>
        </p:nvSpPr>
        <p:spPr>
          <a:xfrm rot="4178494">
            <a:off x="4876975" y="3015396"/>
            <a:ext cx="701819" cy="1770195"/>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46305 h 1770195"/>
              <a:gd name="connsiteX1" fmla="*/ 451258 w 872197"/>
              <a:gd name="connsiteY1" fmla="*/ 0 h 1770195"/>
              <a:gd name="connsiteX2" fmla="*/ 872197 w 872197"/>
              <a:gd name="connsiteY2" fmla="*/ 1770195 h 1770195"/>
              <a:gd name="connsiteX3" fmla="*/ 0 w 872197"/>
              <a:gd name="connsiteY3" fmla="*/ 546305 h 1770195"/>
              <a:gd name="connsiteX0" fmla="*/ 0 w 701819"/>
              <a:gd name="connsiteY0" fmla="*/ 774582 h 1770195"/>
              <a:gd name="connsiteX1" fmla="*/ 280880 w 701819"/>
              <a:gd name="connsiteY1" fmla="*/ 0 h 1770195"/>
              <a:gd name="connsiteX2" fmla="*/ 701819 w 701819"/>
              <a:gd name="connsiteY2" fmla="*/ 1770195 h 1770195"/>
              <a:gd name="connsiteX3" fmla="*/ 0 w 701819"/>
              <a:gd name="connsiteY3" fmla="*/ 774582 h 1770195"/>
            </a:gdLst>
            <a:ahLst/>
            <a:cxnLst>
              <a:cxn ang="0">
                <a:pos x="connsiteX0" y="connsiteY0"/>
              </a:cxn>
              <a:cxn ang="0">
                <a:pos x="connsiteX1" y="connsiteY1"/>
              </a:cxn>
              <a:cxn ang="0">
                <a:pos x="connsiteX2" y="connsiteY2"/>
              </a:cxn>
              <a:cxn ang="0">
                <a:pos x="connsiteX3" y="connsiteY3"/>
              </a:cxn>
            </a:cxnLst>
            <a:rect l="l" t="t" r="r" b="b"/>
            <a:pathLst>
              <a:path w="701819" h="1770195">
                <a:moveTo>
                  <a:pt x="0" y="774582"/>
                </a:moveTo>
                <a:lnTo>
                  <a:pt x="280880" y="0"/>
                </a:lnTo>
                <a:lnTo>
                  <a:pt x="701819" y="1770195"/>
                </a:lnTo>
                <a:lnTo>
                  <a:pt x="0" y="7745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0E7F207-7F27-4336-90AB-3AE4499C565A}"/>
              </a:ext>
            </a:extLst>
          </p:cNvPr>
          <p:cNvSpPr/>
          <p:nvPr/>
        </p:nvSpPr>
        <p:spPr>
          <a:xfrm rot="1429124">
            <a:off x="4355379" y="1853043"/>
            <a:ext cx="802516" cy="1299601"/>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02516"/>
              <a:gd name="connsiteY0" fmla="*/ 123015 h 1223890"/>
              <a:gd name="connsiteX1" fmla="*/ 478959 w 802516"/>
              <a:gd name="connsiteY1" fmla="*/ 0 h 1223890"/>
              <a:gd name="connsiteX2" fmla="*/ 802516 w 802516"/>
              <a:gd name="connsiteY2" fmla="*/ 1223890 h 1223890"/>
              <a:gd name="connsiteX3" fmla="*/ 0 w 802516"/>
              <a:gd name="connsiteY3" fmla="*/ 123015 h 1223890"/>
              <a:gd name="connsiteX0" fmla="*/ 0 w 802516"/>
              <a:gd name="connsiteY0" fmla="*/ 198726 h 1299601"/>
              <a:gd name="connsiteX1" fmla="*/ 476292 w 802516"/>
              <a:gd name="connsiteY1" fmla="*/ 0 h 1299601"/>
              <a:gd name="connsiteX2" fmla="*/ 802516 w 802516"/>
              <a:gd name="connsiteY2" fmla="*/ 1299601 h 1299601"/>
              <a:gd name="connsiteX3" fmla="*/ 0 w 802516"/>
              <a:gd name="connsiteY3" fmla="*/ 198726 h 1299601"/>
            </a:gdLst>
            <a:ahLst/>
            <a:cxnLst>
              <a:cxn ang="0">
                <a:pos x="connsiteX0" y="connsiteY0"/>
              </a:cxn>
              <a:cxn ang="0">
                <a:pos x="connsiteX1" y="connsiteY1"/>
              </a:cxn>
              <a:cxn ang="0">
                <a:pos x="connsiteX2" y="connsiteY2"/>
              </a:cxn>
              <a:cxn ang="0">
                <a:pos x="connsiteX3" y="connsiteY3"/>
              </a:cxn>
            </a:cxnLst>
            <a:rect l="l" t="t" r="r" b="b"/>
            <a:pathLst>
              <a:path w="802516" h="1299601">
                <a:moveTo>
                  <a:pt x="0" y="198726"/>
                </a:moveTo>
                <a:lnTo>
                  <a:pt x="476292" y="0"/>
                </a:lnTo>
                <a:lnTo>
                  <a:pt x="802516" y="1299601"/>
                </a:lnTo>
                <a:lnTo>
                  <a:pt x="0" y="1987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0525E45-D42A-48F6-BB16-6200C6529294}"/>
              </a:ext>
            </a:extLst>
          </p:cNvPr>
          <p:cNvSpPr/>
          <p:nvPr/>
        </p:nvSpPr>
        <p:spPr>
          <a:xfrm rot="2764860">
            <a:off x="4756528" y="2387002"/>
            <a:ext cx="738964" cy="1432184"/>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208294 h 1432184"/>
              <a:gd name="connsiteX1" fmla="*/ 514863 w 872197"/>
              <a:gd name="connsiteY1" fmla="*/ 0 h 1432184"/>
              <a:gd name="connsiteX2" fmla="*/ 872197 w 872197"/>
              <a:gd name="connsiteY2" fmla="*/ 1432184 h 1432184"/>
              <a:gd name="connsiteX3" fmla="*/ 0 w 872197"/>
              <a:gd name="connsiteY3" fmla="*/ 208294 h 1432184"/>
              <a:gd name="connsiteX0" fmla="*/ 0 w 768237"/>
              <a:gd name="connsiteY0" fmla="*/ 445112 h 1432184"/>
              <a:gd name="connsiteX1" fmla="*/ 410903 w 768237"/>
              <a:gd name="connsiteY1" fmla="*/ 0 h 1432184"/>
              <a:gd name="connsiteX2" fmla="*/ 768237 w 768237"/>
              <a:gd name="connsiteY2" fmla="*/ 1432184 h 1432184"/>
              <a:gd name="connsiteX3" fmla="*/ 0 w 768237"/>
              <a:gd name="connsiteY3" fmla="*/ 445112 h 1432184"/>
              <a:gd name="connsiteX0" fmla="*/ 0 w 738964"/>
              <a:gd name="connsiteY0" fmla="*/ 414712 h 1432184"/>
              <a:gd name="connsiteX1" fmla="*/ 381630 w 738964"/>
              <a:gd name="connsiteY1" fmla="*/ 0 h 1432184"/>
              <a:gd name="connsiteX2" fmla="*/ 738964 w 738964"/>
              <a:gd name="connsiteY2" fmla="*/ 1432184 h 1432184"/>
              <a:gd name="connsiteX3" fmla="*/ 0 w 738964"/>
              <a:gd name="connsiteY3" fmla="*/ 414712 h 1432184"/>
            </a:gdLst>
            <a:ahLst/>
            <a:cxnLst>
              <a:cxn ang="0">
                <a:pos x="connsiteX0" y="connsiteY0"/>
              </a:cxn>
              <a:cxn ang="0">
                <a:pos x="connsiteX1" y="connsiteY1"/>
              </a:cxn>
              <a:cxn ang="0">
                <a:pos x="connsiteX2" y="connsiteY2"/>
              </a:cxn>
              <a:cxn ang="0">
                <a:pos x="connsiteX3" y="connsiteY3"/>
              </a:cxn>
            </a:cxnLst>
            <a:rect l="l" t="t" r="r" b="b"/>
            <a:pathLst>
              <a:path w="738964" h="1432184">
                <a:moveTo>
                  <a:pt x="0" y="414712"/>
                </a:moveTo>
                <a:lnTo>
                  <a:pt x="381630" y="0"/>
                </a:lnTo>
                <a:lnTo>
                  <a:pt x="738964" y="1432184"/>
                </a:lnTo>
                <a:lnTo>
                  <a:pt x="0" y="4147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08489C6-D21F-4F4D-87EC-6E9F6E08CCFE}"/>
              </a:ext>
            </a:extLst>
          </p:cNvPr>
          <p:cNvSpPr/>
          <p:nvPr/>
        </p:nvSpPr>
        <p:spPr>
          <a:xfrm>
            <a:off x="3880332" y="1742050"/>
            <a:ext cx="872197" cy="1223890"/>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Lst>
            <a:ahLst/>
            <a:cxnLst>
              <a:cxn ang="0">
                <a:pos x="connsiteX0" y="connsiteY0"/>
              </a:cxn>
              <a:cxn ang="0">
                <a:pos x="connsiteX1" y="connsiteY1"/>
              </a:cxn>
              <a:cxn ang="0">
                <a:pos x="connsiteX2" y="connsiteY2"/>
              </a:cxn>
              <a:cxn ang="0">
                <a:pos x="connsiteX3" y="connsiteY3"/>
              </a:cxn>
            </a:cxnLst>
            <a:rect l="l" t="t" r="r" b="b"/>
            <a:pathLst>
              <a:path w="872197" h="1223890">
                <a:moveTo>
                  <a:pt x="0" y="0"/>
                </a:moveTo>
                <a:lnTo>
                  <a:pt x="548640" y="0"/>
                </a:lnTo>
                <a:lnTo>
                  <a:pt x="872197" y="122389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3EE63A4-8EB0-40AD-9AE0-EE164D10C748}"/>
              </a:ext>
            </a:extLst>
          </p:cNvPr>
          <p:cNvSpPr/>
          <p:nvPr/>
        </p:nvSpPr>
        <p:spPr>
          <a:xfrm rot="5620054">
            <a:off x="4842987" y="3826635"/>
            <a:ext cx="456025" cy="1751069"/>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27179 h 1751069"/>
              <a:gd name="connsiteX1" fmla="*/ 416172 w 872197"/>
              <a:gd name="connsiteY1" fmla="*/ 0 h 1751069"/>
              <a:gd name="connsiteX2" fmla="*/ 872197 w 872197"/>
              <a:gd name="connsiteY2" fmla="*/ 1751069 h 1751069"/>
              <a:gd name="connsiteX3" fmla="*/ 0 w 872197"/>
              <a:gd name="connsiteY3" fmla="*/ 527179 h 1751069"/>
              <a:gd name="connsiteX0" fmla="*/ 52688 w 456025"/>
              <a:gd name="connsiteY0" fmla="*/ 1244242 h 1751069"/>
              <a:gd name="connsiteX1" fmla="*/ 0 w 456025"/>
              <a:gd name="connsiteY1" fmla="*/ 0 h 1751069"/>
              <a:gd name="connsiteX2" fmla="*/ 456025 w 456025"/>
              <a:gd name="connsiteY2" fmla="*/ 1751069 h 1751069"/>
              <a:gd name="connsiteX3" fmla="*/ 52688 w 456025"/>
              <a:gd name="connsiteY3" fmla="*/ 1244242 h 1751069"/>
              <a:gd name="connsiteX0" fmla="*/ 113342 w 456025"/>
              <a:gd name="connsiteY0" fmla="*/ 1310838 h 1751069"/>
              <a:gd name="connsiteX1" fmla="*/ 0 w 456025"/>
              <a:gd name="connsiteY1" fmla="*/ 0 h 1751069"/>
              <a:gd name="connsiteX2" fmla="*/ 456025 w 456025"/>
              <a:gd name="connsiteY2" fmla="*/ 1751069 h 1751069"/>
              <a:gd name="connsiteX3" fmla="*/ 113342 w 456025"/>
              <a:gd name="connsiteY3" fmla="*/ 1310838 h 1751069"/>
              <a:gd name="connsiteX0" fmla="*/ 96604 w 456025"/>
              <a:gd name="connsiteY0" fmla="*/ 1269621 h 1751069"/>
              <a:gd name="connsiteX1" fmla="*/ 0 w 456025"/>
              <a:gd name="connsiteY1" fmla="*/ 0 h 1751069"/>
              <a:gd name="connsiteX2" fmla="*/ 456025 w 456025"/>
              <a:gd name="connsiteY2" fmla="*/ 1751069 h 1751069"/>
              <a:gd name="connsiteX3" fmla="*/ 96604 w 456025"/>
              <a:gd name="connsiteY3" fmla="*/ 1269621 h 1751069"/>
            </a:gdLst>
            <a:ahLst/>
            <a:cxnLst>
              <a:cxn ang="0">
                <a:pos x="connsiteX0" y="connsiteY0"/>
              </a:cxn>
              <a:cxn ang="0">
                <a:pos x="connsiteX1" y="connsiteY1"/>
              </a:cxn>
              <a:cxn ang="0">
                <a:pos x="connsiteX2" y="connsiteY2"/>
              </a:cxn>
              <a:cxn ang="0">
                <a:pos x="connsiteX3" y="connsiteY3"/>
              </a:cxn>
            </a:cxnLst>
            <a:rect l="l" t="t" r="r" b="b"/>
            <a:pathLst>
              <a:path w="456025" h="1751069">
                <a:moveTo>
                  <a:pt x="96604" y="1269621"/>
                </a:moveTo>
                <a:lnTo>
                  <a:pt x="0" y="0"/>
                </a:lnTo>
                <a:lnTo>
                  <a:pt x="456025" y="1751069"/>
                </a:lnTo>
                <a:lnTo>
                  <a:pt x="96604" y="12696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FB82C7C-42BD-4AC2-BB59-82FC174AFE14}"/>
              </a:ext>
            </a:extLst>
          </p:cNvPr>
          <p:cNvCxnSpPr>
            <a:cxnSpLocks/>
          </p:cNvCxnSpPr>
          <p:nvPr/>
        </p:nvCxnSpPr>
        <p:spPr>
          <a:xfrm>
            <a:off x="3442535" y="948584"/>
            <a:ext cx="23222" cy="230163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124521F-33AB-4005-8223-DB3928106F2D}"/>
              </a:ext>
            </a:extLst>
          </p:cNvPr>
          <p:cNvCxnSpPr/>
          <p:nvPr/>
        </p:nvCxnSpPr>
        <p:spPr>
          <a:xfrm>
            <a:off x="3477816" y="4092211"/>
            <a:ext cx="23222" cy="230163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8EB24-B6BB-45AB-8213-0B94C8A75E5B}"/>
              </a:ext>
            </a:extLst>
          </p:cNvPr>
          <p:cNvGrpSpPr/>
          <p:nvPr/>
        </p:nvGrpSpPr>
        <p:grpSpPr>
          <a:xfrm>
            <a:off x="3441118" y="2086064"/>
            <a:ext cx="7801609" cy="3736559"/>
            <a:chOff x="3441118" y="2086064"/>
            <a:chExt cx="7801609" cy="3736559"/>
          </a:xfrm>
        </p:grpSpPr>
        <p:sp>
          <p:nvSpPr>
            <p:cNvPr id="76" name="Oval 75">
              <a:extLst>
                <a:ext uri="{FF2B5EF4-FFF2-40B4-BE49-F238E27FC236}">
                  <a16:creationId xmlns:a16="http://schemas.microsoft.com/office/drawing/2014/main" id="{EDD3A2F5-3FC8-408F-B411-6424668285CE}"/>
                </a:ext>
              </a:extLst>
            </p:cNvPr>
            <p:cNvSpPr/>
            <p:nvPr/>
          </p:nvSpPr>
          <p:spPr>
            <a:xfrm>
              <a:off x="5114480" y="3001012"/>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94916FB-8048-4A5A-89E1-57A22F1694ED}"/>
                </a:ext>
              </a:extLst>
            </p:cNvPr>
            <p:cNvGrpSpPr/>
            <p:nvPr/>
          </p:nvGrpSpPr>
          <p:grpSpPr>
            <a:xfrm>
              <a:off x="3441118" y="2086064"/>
              <a:ext cx="1874051" cy="2626622"/>
              <a:chOff x="3441118" y="2086064"/>
              <a:chExt cx="1874051" cy="2626622"/>
            </a:xfrm>
          </p:grpSpPr>
          <p:sp>
            <p:nvSpPr>
              <p:cNvPr id="12" name="Oval 11">
                <a:extLst>
                  <a:ext uri="{FF2B5EF4-FFF2-40B4-BE49-F238E27FC236}">
                    <a16:creationId xmlns:a16="http://schemas.microsoft.com/office/drawing/2014/main" id="{45FB34CA-2042-43F6-B72F-9EB57BBEB87B}"/>
                  </a:ext>
                </a:extLst>
              </p:cNvPr>
              <p:cNvSpPr/>
              <p:nvPr/>
            </p:nvSpPr>
            <p:spPr>
              <a:xfrm>
                <a:off x="4271847" y="2086064"/>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E61EC9D-4CE8-413B-B84E-2AD54F4E80F6}"/>
                  </a:ext>
                </a:extLst>
              </p:cNvPr>
              <p:cNvSpPr/>
              <p:nvPr/>
            </p:nvSpPr>
            <p:spPr>
              <a:xfrm>
                <a:off x="4766138" y="2347867"/>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F067F54-81DC-4E80-BE36-55440412CC56}"/>
                  </a:ext>
                </a:extLst>
              </p:cNvPr>
              <p:cNvSpPr/>
              <p:nvPr/>
            </p:nvSpPr>
            <p:spPr>
              <a:xfrm>
                <a:off x="5187054" y="3770266"/>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53E193E-A225-4A42-925E-FE446B4E3812}"/>
                  </a:ext>
                </a:extLst>
              </p:cNvPr>
              <p:cNvSpPr/>
              <p:nvPr/>
            </p:nvSpPr>
            <p:spPr>
              <a:xfrm>
                <a:off x="4693565" y="4597585"/>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602FF509-0F44-4EFD-83E4-A5F72DDB3EB2}"/>
                  </a:ext>
                </a:extLst>
              </p:cNvPr>
              <p:cNvCxnSpPr>
                <a:cxnSpLocks/>
                <a:endCxn id="12" idx="2"/>
              </p:cNvCxnSpPr>
              <p:nvPr/>
            </p:nvCxnSpPr>
            <p:spPr>
              <a:xfrm>
                <a:off x="3464648" y="2143615"/>
                <a:ext cx="807199"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A7816F9-463A-43D3-B057-50F644C14789}"/>
                  </a:ext>
                </a:extLst>
              </p:cNvPr>
              <p:cNvCxnSpPr>
                <a:cxnSpLocks/>
              </p:cNvCxnSpPr>
              <p:nvPr/>
            </p:nvCxnSpPr>
            <p:spPr>
              <a:xfrm flipV="1">
                <a:off x="3441118" y="2420889"/>
                <a:ext cx="1311411" cy="1206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E6C0BC4-1ED5-4B9C-A80F-2491F7261B06}"/>
                  </a:ext>
                </a:extLst>
              </p:cNvPr>
              <p:cNvCxnSpPr>
                <a:cxnSpLocks/>
              </p:cNvCxnSpPr>
              <p:nvPr/>
            </p:nvCxnSpPr>
            <p:spPr>
              <a:xfrm flipV="1">
                <a:off x="3464648" y="3050382"/>
                <a:ext cx="1668168" cy="1435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22EACC1-4FED-4DF1-B7E1-4A7CBF2059A7}"/>
                  </a:ext>
                </a:extLst>
              </p:cNvPr>
              <p:cNvCxnSpPr>
                <a:cxnSpLocks/>
              </p:cNvCxnSpPr>
              <p:nvPr/>
            </p:nvCxnSpPr>
            <p:spPr>
              <a:xfrm flipV="1">
                <a:off x="3509172" y="3833972"/>
                <a:ext cx="1698014" cy="617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91F33D1-E685-4155-B4A0-857AC37592B0}"/>
                  </a:ext>
                </a:extLst>
              </p:cNvPr>
              <p:cNvCxnSpPr>
                <a:cxnSpLocks/>
              </p:cNvCxnSpPr>
              <p:nvPr/>
            </p:nvCxnSpPr>
            <p:spPr>
              <a:xfrm>
                <a:off x="3500042" y="4668461"/>
                <a:ext cx="1209064"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4C80B8D-7A6E-46AE-81D9-EC5B32D1356D}"/>
                </a:ext>
              </a:extLst>
            </p:cNvPr>
            <p:cNvSpPr txBox="1"/>
            <p:nvPr/>
          </p:nvSpPr>
          <p:spPr>
            <a:xfrm>
              <a:off x="7289146" y="3329633"/>
              <a:ext cx="3953581" cy="2492990"/>
            </a:xfrm>
            <a:prstGeom prst="rect">
              <a:avLst/>
            </a:prstGeom>
            <a:noFill/>
          </p:spPr>
          <p:txBody>
            <a:bodyPr wrap="square" rtlCol="0">
              <a:spAutoFit/>
            </a:bodyPr>
            <a:lstStyle/>
            <a:p>
              <a:r>
                <a:rPr lang="en-US" sz="2400" b="1" dirty="0"/>
                <a:t>Estimated Moment Arms:</a:t>
              </a:r>
            </a:p>
            <a:p>
              <a:endParaRPr lang="en-US" sz="1200" dirty="0"/>
            </a:p>
            <a:p>
              <a:r>
                <a:rPr lang="en-US" sz="2400" dirty="0"/>
                <a:t>Compartment </a:t>
              </a:r>
              <a:r>
                <a:rPr lang="en-US" sz="2400" baseline="-25000" dirty="0"/>
                <a:t>1</a:t>
              </a:r>
              <a:r>
                <a:rPr lang="en-US" sz="2400" dirty="0"/>
                <a:t>  =  </a:t>
              </a:r>
              <a:r>
                <a:rPr lang="en-US" sz="2400" dirty="0">
                  <a:solidFill>
                    <a:srgbClr val="7030A0"/>
                  </a:solidFill>
                </a:rPr>
                <a:t>0.16 m</a:t>
              </a:r>
            </a:p>
            <a:p>
              <a:r>
                <a:rPr lang="en-US" sz="2400" dirty="0"/>
                <a:t>Compartment </a:t>
              </a:r>
              <a:r>
                <a:rPr lang="en-US" sz="2400" baseline="-25000" dirty="0"/>
                <a:t>2</a:t>
              </a:r>
              <a:r>
                <a:rPr lang="en-US" sz="2400" dirty="0"/>
                <a:t>  =  </a:t>
              </a:r>
              <a:r>
                <a:rPr lang="en-US" sz="2400" dirty="0">
                  <a:solidFill>
                    <a:srgbClr val="7030A0"/>
                  </a:solidFill>
                </a:rPr>
                <a:t>0.25 m</a:t>
              </a:r>
              <a:r>
                <a:rPr lang="en-US" sz="2400" dirty="0"/>
                <a:t>  </a:t>
              </a:r>
            </a:p>
            <a:p>
              <a:r>
                <a:rPr lang="en-US" sz="2400" dirty="0"/>
                <a:t>Compartment </a:t>
              </a:r>
              <a:r>
                <a:rPr lang="en-US" sz="2400" baseline="-25000" dirty="0"/>
                <a:t>3</a:t>
              </a:r>
              <a:r>
                <a:rPr lang="en-US" sz="2400" dirty="0"/>
                <a:t>  =  </a:t>
              </a:r>
              <a:r>
                <a:rPr lang="en-US" sz="2400" dirty="0">
                  <a:solidFill>
                    <a:srgbClr val="7030A0"/>
                  </a:solidFill>
                </a:rPr>
                <a:t>0.31 m</a:t>
              </a:r>
            </a:p>
            <a:p>
              <a:r>
                <a:rPr lang="en-US" sz="2400" dirty="0"/>
                <a:t>Compartment </a:t>
              </a:r>
              <a:r>
                <a:rPr lang="en-US" sz="2400" baseline="-25000" dirty="0"/>
                <a:t>4</a:t>
              </a:r>
              <a:r>
                <a:rPr lang="en-US" sz="2400" dirty="0"/>
                <a:t>  =  </a:t>
              </a:r>
              <a:r>
                <a:rPr lang="en-US" sz="2400" dirty="0">
                  <a:solidFill>
                    <a:srgbClr val="7030A0"/>
                  </a:solidFill>
                </a:rPr>
                <a:t>0.33 m</a:t>
              </a:r>
            </a:p>
            <a:p>
              <a:r>
                <a:rPr lang="en-US" sz="2400" dirty="0"/>
                <a:t>Compartment </a:t>
              </a:r>
              <a:r>
                <a:rPr lang="en-US" sz="2400" baseline="-25000" dirty="0"/>
                <a:t>5</a:t>
              </a:r>
              <a:r>
                <a:rPr lang="en-US" sz="2400" dirty="0"/>
                <a:t>  =  </a:t>
              </a:r>
              <a:r>
                <a:rPr lang="en-US" sz="2400" dirty="0">
                  <a:solidFill>
                    <a:srgbClr val="7030A0"/>
                  </a:solidFill>
                </a:rPr>
                <a:t>0.24 m</a:t>
              </a:r>
            </a:p>
          </p:txBody>
        </p:sp>
      </p:grpSp>
      <p:sp>
        <p:nvSpPr>
          <p:cNvPr id="30" name="TextBox 29">
            <a:extLst>
              <a:ext uri="{FF2B5EF4-FFF2-40B4-BE49-F238E27FC236}">
                <a16:creationId xmlns:a16="http://schemas.microsoft.com/office/drawing/2014/main" id="{3AFDE327-E26C-4FF4-B490-CF874293C578}"/>
              </a:ext>
            </a:extLst>
          </p:cNvPr>
          <p:cNvSpPr txBox="1"/>
          <p:nvPr/>
        </p:nvSpPr>
        <p:spPr>
          <a:xfrm>
            <a:off x="685859" y="182878"/>
            <a:ext cx="10787354" cy="584775"/>
          </a:xfrm>
          <a:prstGeom prst="rect">
            <a:avLst/>
          </a:prstGeom>
          <a:noFill/>
        </p:spPr>
        <p:txBody>
          <a:bodyPr wrap="square" rtlCol="0">
            <a:spAutoFit/>
          </a:bodyPr>
          <a:lstStyle/>
          <a:p>
            <a:pPr algn="ctr"/>
            <a:r>
              <a:rPr lang="en-US" sz="3200" dirty="0">
                <a:solidFill>
                  <a:srgbClr val="FF0000"/>
                </a:solidFill>
              </a:rPr>
              <a:t>Approximating the Moment Arms for each Water Compartment</a:t>
            </a:r>
          </a:p>
        </p:txBody>
      </p:sp>
      <p:sp>
        <p:nvSpPr>
          <p:cNvPr id="32" name="TextBox 31">
            <a:extLst>
              <a:ext uri="{FF2B5EF4-FFF2-40B4-BE49-F238E27FC236}">
                <a16:creationId xmlns:a16="http://schemas.microsoft.com/office/drawing/2014/main" id="{44395A5E-CB0D-48B3-83CA-25A2064A2902}"/>
              </a:ext>
            </a:extLst>
          </p:cNvPr>
          <p:cNvSpPr txBox="1"/>
          <p:nvPr/>
        </p:nvSpPr>
        <p:spPr>
          <a:xfrm>
            <a:off x="6498917" y="1045443"/>
            <a:ext cx="4783372" cy="1938992"/>
          </a:xfrm>
          <a:prstGeom prst="rect">
            <a:avLst/>
          </a:prstGeom>
          <a:noFill/>
        </p:spPr>
        <p:txBody>
          <a:bodyPr wrap="square" rtlCol="0">
            <a:spAutoFit/>
          </a:bodyPr>
          <a:lstStyle/>
          <a:p>
            <a:r>
              <a:rPr lang="en-US" sz="2400" dirty="0"/>
              <a:t>Since gravity is providing the force to rotate the wheel, the moment arm used is the horizontal distance from the axis of rotation to the Center of Gravity (CG) of each cell of water.</a:t>
            </a:r>
          </a:p>
        </p:txBody>
      </p:sp>
      <p:sp>
        <p:nvSpPr>
          <p:cNvPr id="34" name="Slide Number Placeholder 33">
            <a:extLst>
              <a:ext uri="{FF2B5EF4-FFF2-40B4-BE49-F238E27FC236}">
                <a16:creationId xmlns:a16="http://schemas.microsoft.com/office/drawing/2014/main" id="{1E61418A-0E21-4E61-85DF-8F7544C50944}"/>
              </a:ext>
            </a:extLst>
          </p:cNvPr>
          <p:cNvSpPr>
            <a:spLocks noGrp="1"/>
          </p:cNvSpPr>
          <p:nvPr>
            <p:ph type="sldNum" sz="quarter" idx="12"/>
          </p:nvPr>
        </p:nvSpPr>
        <p:spPr/>
        <p:txBody>
          <a:bodyPr/>
          <a:lstStyle/>
          <a:p>
            <a:fld id="{6CC3B4F2-E589-42AA-B4B2-E5201966EA6B}" type="slidenum">
              <a:rPr lang="en-US" smtClean="0"/>
              <a:t>16</a:t>
            </a:fld>
            <a:endParaRPr lang="en-US"/>
          </a:p>
        </p:txBody>
      </p:sp>
    </p:spTree>
    <p:extLst>
      <p:ext uri="{BB962C8B-B14F-4D97-AF65-F5344CB8AC3E}">
        <p14:creationId xmlns:p14="http://schemas.microsoft.com/office/powerpoint/2010/main" val="75480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85577-A817-47B8-9861-05B62A156A33}"/>
              </a:ext>
            </a:extLst>
          </p:cNvPr>
          <p:cNvSpPr txBox="1"/>
          <p:nvPr/>
        </p:nvSpPr>
        <p:spPr>
          <a:xfrm>
            <a:off x="214131" y="2613392"/>
            <a:ext cx="11763737" cy="1631216"/>
          </a:xfrm>
          <a:prstGeom prst="rect">
            <a:avLst/>
          </a:prstGeom>
          <a:noFill/>
        </p:spPr>
        <p:txBody>
          <a:bodyPr wrap="square" rtlCol="0">
            <a:spAutoFit/>
          </a:bodyPr>
          <a:lstStyle/>
          <a:p>
            <a:r>
              <a:rPr lang="en-US" sz="2000" dirty="0"/>
              <a:t>Torque</a:t>
            </a:r>
            <a:r>
              <a:rPr lang="en-US" sz="2000" baseline="-25000" dirty="0"/>
              <a:t>Supplied</a:t>
            </a:r>
            <a:r>
              <a:rPr lang="en-US" sz="2000" dirty="0"/>
              <a:t> =  (</a:t>
            </a:r>
            <a:r>
              <a:rPr lang="en-US" sz="2000" dirty="0">
                <a:solidFill>
                  <a:srgbClr val="FF0000"/>
                </a:solidFill>
              </a:rPr>
              <a:t>22.7 N</a:t>
            </a:r>
            <a:r>
              <a:rPr lang="en-US" sz="2000" dirty="0"/>
              <a:t> x </a:t>
            </a:r>
            <a:r>
              <a:rPr lang="en-US" sz="2000" dirty="0">
                <a:solidFill>
                  <a:srgbClr val="7030A0"/>
                </a:solidFill>
              </a:rPr>
              <a:t>0.16 m</a:t>
            </a:r>
            <a:r>
              <a:rPr lang="en-US" sz="2000" dirty="0"/>
              <a:t>) + (</a:t>
            </a:r>
            <a:r>
              <a:rPr lang="en-US" sz="2000" dirty="0">
                <a:solidFill>
                  <a:srgbClr val="FF0000"/>
                </a:solidFill>
              </a:rPr>
              <a:t>22.7 N</a:t>
            </a:r>
            <a:r>
              <a:rPr lang="en-US" sz="2000" dirty="0"/>
              <a:t> x </a:t>
            </a:r>
            <a:r>
              <a:rPr lang="en-US" sz="2000" dirty="0">
                <a:solidFill>
                  <a:srgbClr val="7030A0"/>
                </a:solidFill>
              </a:rPr>
              <a:t>0.25 m</a:t>
            </a:r>
            <a:r>
              <a:rPr lang="en-US" sz="2000" dirty="0"/>
              <a:t>) + (</a:t>
            </a:r>
            <a:r>
              <a:rPr lang="en-US" sz="2000" dirty="0">
                <a:solidFill>
                  <a:srgbClr val="FF0000"/>
                </a:solidFill>
              </a:rPr>
              <a:t>22.7 N</a:t>
            </a:r>
            <a:r>
              <a:rPr lang="en-US" sz="2000" dirty="0"/>
              <a:t> x </a:t>
            </a:r>
            <a:r>
              <a:rPr lang="en-US" sz="2000" dirty="0">
                <a:solidFill>
                  <a:srgbClr val="7030A0"/>
                </a:solidFill>
              </a:rPr>
              <a:t>0.31 m</a:t>
            </a:r>
            <a:r>
              <a:rPr lang="en-US" sz="2000" dirty="0"/>
              <a:t>) + (</a:t>
            </a:r>
            <a:r>
              <a:rPr lang="en-US" sz="2000" dirty="0">
                <a:solidFill>
                  <a:srgbClr val="FF0000"/>
                </a:solidFill>
              </a:rPr>
              <a:t>22.7 N</a:t>
            </a:r>
            <a:r>
              <a:rPr lang="en-US" sz="2000" dirty="0"/>
              <a:t> x </a:t>
            </a:r>
            <a:r>
              <a:rPr lang="en-US" sz="2000" dirty="0">
                <a:solidFill>
                  <a:srgbClr val="7030A0"/>
                </a:solidFill>
              </a:rPr>
              <a:t>0.33 m</a:t>
            </a:r>
            <a:r>
              <a:rPr lang="en-US" sz="2000" dirty="0"/>
              <a:t>) + (</a:t>
            </a:r>
            <a:r>
              <a:rPr lang="en-US" sz="2000" dirty="0">
                <a:solidFill>
                  <a:srgbClr val="FF0000"/>
                </a:solidFill>
              </a:rPr>
              <a:t>11.4 N</a:t>
            </a:r>
            <a:r>
              <a:rPr lang="en-US" sz="2000" dirty="0"/>
              <a:t> x </a:t>
            </a:r>
            <a:r>
              <a:rPr lang="en-US" sz="2000" dirty="0">
                <a:solidFill>
                  <a:srgbClr val="7030A0"/>
                </a:solidFill>
              </a:rPr>
              <a:t>0. 24 m</a:t>
            </a:r>
            <a:r>
              <a:rPr lang="en-US" sz="2000" dirty="0"/>
              <a:t>)</a:t>
            </a:r>
          </a:p>
          <a:p>
            <a:endParaRPr lang="en-US" sz="2000" dirty="0"/>
          </a:p>
          <a:p>
            <a:r>
              <a:rPr lang="en-US" sz="2000" dirty="0"/>
              <a:t>Torque</a:t>
            </a:r>
            <a:r>
              <a:rPr lang="en-US" sz="2000" baseline="-25000" dirty="0"/>
              <a:t>Supplied</a:t>
            </a:r>
            <a:r>
              <a:rPr lang="en-US" sz="2000" dirty="0"/>
              <a:t> =  (3.6 Nm) + (5.7 Nm) + (7.0 Nm) + (7.5 Nm) + (2.7 Nm)</a:t>
            </a:r>
          </a:p>
          <a:p>
            <a:endParaRPr lang="en-US" sz="2000" b="1" dirty="0"/>
          </a:p>
          <a:p>
            <a:r>
              <a:rPr lang="en-US" sz="2000" b="1" dirty="0"/>
              <a:t>Torque</a:t>
            </a:r>
            <a:r>
              <a:rPr lang="en-US" sz="2000" b="1" baseline="-25000" dirty="0"/>
              <a:t>Supplied</a:t>
            </a:r>
            <a:r>
              <a:rPr lang="en-US" sz="2000" b="1" dirty="0"/>
              <a:t> =  26.5 Nm</a:t>
            </a:r>
          </a:p>
        </p:txBody>
      </p:sp>
      <p:sp>
        <p:nvSpPr>
          <p:cNvPr id="3" name="TextBox 2">
            <a:extLst>
              <a:ext uri="{FF2B5EF4-FFF2-40B4-BE49-F238E27FC236}">
                <a16:creationId xmlns:a16="http://schemas.microsoft.com/office/drawing/2014/main" id="{922EB33E-1721-4D20-A2CF-1ABA3B1600D8}"/>
              </a:ext>
            </a:extLst>
          </p:cNvPr>
          <p:cNvSpPr txBox="1"/>
          <p:nvPr/>
        </p:nvSpPr>
        <p:spPr>
          <a:xfrm>
            <a:off x="1991393" y="196720"/>
            <a:ext cx="8209212" cy="584775"/>
          </a:xfrm>
          <a:prstGeom prst="rect">
            <a:avLst/>
          </a:prstGeom>
          <a:noFill/>
        </p:spPr>
        <p:txBody>
          <a:bodyPr wrap="square" rtlCol="0">
            <a:spAutoFit/>
          </a:bodyPr>
          <a:lstStyle/>
          <a:p>
            <a:pPr algn="ctr"/>
            <a:r>
              <a:rPr lang="en-US" sz="3200" dirty="0">
                <a:solidFill>
                  <a:srgbClr val="FF0000"/>
                </a:solidFill>
              </a:rPr>
              <a:t>Calculating the Theoretical Gravitational Torque</a:t>
            </a:r>
          </a:p>
        </p:txBody>
      </p:sp>
      <p:sp>
        <p:nvSpPr>
          <p:cNvPr id="5" name="TextBox 4">
            <a:extLst>
              <a:ext uri="{FF2B5EF4-FFF2-40B4-BE49-F238E27FC236}">
                <a16:creationId xmlns:a16="http://schemas.microsoft.com/office/drawing/2014/main" id="{C9D6781E-6F49-45A4-8095-8EE5FB25F404}"/>
              </a:ext>
            </a:extLst>
          </p:cNvPr>
          <p:cNvSpPr txBox="1"/>
          <p:nvPr/>
        </p:nvSpPr>
        <p:spPr>
          <a:xfrm>
            <a:off x="838200" y="1097279"/>
            <a:ext cx="10333892" cy="1200329"/>
          </a:xfrm>
          <a:prstGeom prst="rect">
            <a:avLst/>
          </a:prstGeom>
          <a:noFill/>
        </p:spPr>
        <p:txBody>
          <a:bodyPr wrap="square" rtlCol="0">
            <a:spAutoFit/>
          </a:bodyPr>
          <a:lstStyle/>
          <a:p>
            <a:r>
              <a:rPr lang="en-US" sz="2400" dirty="0"/>
              <a:t>The total torque generated by the water wheel is the sum of the torques generated by each compartment containing water.  The total torque is calculated as follows:</a:t>
            </a:r>
          </a:p>
        </p:txBody>
      </p:sp>
      <p:sp>
        <p:nvSpPr>
          <p:cNvPr id="6" name="TextBox 5">
            <a:extLst>
              <a:ext uri="{FF2B5EF4-FFF2-40B4-BE49-F238E27FC236}">
                <a16:creationId xmlns:a16="http://schemas.microsoft.com/office/drawing/2014/main" id="{CDF98721-41CA-4E48-970F-89033324A522}"/>
              </a:ext>
            </a:extLst>
          </p:cNvPr>
          <p:cNvSpPr txBox="1"/>
          <p:nvPr/>
        </p:nvSpPr>
        <p:spPr>
          <a:xfrm>
            <a:off x="838199" y="4712677"/>
            <a:ext cx="10472225" cy="830997"/>
          </a:xfrm>
          <a:prstGeom prst="rect">
            <a:avLst/>
          </a:prstGeom>
          <a:noFill/>
        </p:spPr>
        <p:txBody>
          <a:bodyPr wrap="square" rtlCol="0">
            <a:spAutoFit/>
          </a:bodyPr>
          <a:lstStyle/>
          <a:p>
            <a:r>
              <a:rPr lang="en-US" sz="2400" dirty="0"/>
              <a:t>This assumes there is sufficient time for each compartment to collect the specified volume of water.</a:t>
            </a:r>
          </a:p>
        </p:txBody>
      </p:sp>
      <p:sp>
        <p:nvSpPr>
          <p:cNvPr id="7" name="Rectangle: Rounded Corners 6">
            <a:extLst>
              <a:ext uri="{FF2B5EF4-FFF2-40B4-BE49-F238E27FC236}">
                <a16:creationId xmlns:a16="http://schemas.microsoft.com/office/drawing/2014/main" id="{778E1BFF-6887-4108-BF9D-716C6847CF52}"/>
              </a:ext>
            </a:extLst>
          </p:cNvPr>
          <p:cNvSpPr/>
          <p:nvPr/>
        </p:nvSpPr>
        <p:spPr>
          <a:xfrm>
            <a:off x="1868073" y="3720897"/>
            <a:ext cx="1142413" cy="643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706EE43E-BE38-4E6C-9977-9A1ECCCDBDEE}"/>
              </a:ext>
            </a:extLst>
          </p:cNvPr>
          <p:cNvSpPr>
            <a:spLocks noGrp="1"/>
          </p:cNvSpPr>
          <p:nvPr>
            <p:ph type="sldNum" sz="quarter" idx="12"/>
          </p:nvPr>
        </p:nvSpPr>
        <p:spPr/>
        <p:txBody>
          <a:bodyPr/>
          <a:lstStyle/>
          <a:p>
            <a:fld id="{76C2B03D-8C30-4030-B92D-2B496288BEF5}" type="slidenum">
              <a:rPr lang="en-US" smtClean="0"/>
              <a:t>17</a:t>
            </a:fld>
            <a:endParaRPr lang="en-US"/>
          </a:p>
        </p:txBody>
      </p:sp>
    </p:spTree>
    <p:extLst>
      <p:ext uri="{BB962C8B-B14F-4D97-AF65-F5344CB8AC3E}">
        <p14:creationId xmlns:p14="http://schemas.microsoft.com/office/powerpoint/2010/main" val="340698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A2878A-7D04-4740-8533-205CF7A5B9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453" y="1030459"/>
            <a:ext cx="3479407" cy="2609555"/>
          </a:xfrm>
          <a:prstGeom prst="rect">
            <a:avLst/>
          </a:prstGeom>
        </p:spPr>
      </p:pic>
      <p:pic>
        <p:nvPicPr>
          <p:cNvPr id="8" name="Picture 7">
            <a:extLst>
              <a:ext uri="{FF2B5EF4-FFF2-40B4-BE49-F238E27FC236}">
                <a16:creationId xmlns:a16="http://schemas.microsoft.com/office/drawing/2014/main" id="{FBD1C7C6-C8ED-42C5-A370-7E73E991DC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453" y="3811012"/>
            <a:ext cx="3479407" cy="2609555"/>
          </a:xfrm>
          <a:prstGeom prst="rect">
            <a:avLst/>
          </a:prstGeom>
        </p:spPr>
      </p:pic>
      <p:sp>
        <p:nvSpPr>
          <p:cNvPr id="9" name="TextBox 8">
            <a:extLst>
              <a:ext uri="{FF2B5EF4-FFF2-40B4-BE49-F238E27FC236}">
                <a16:creationId xmlns:a16="http://schemas.microsoft.com/office/drawing/2014/main" id="{44DB81D1-AAB7-420C-BE42-56E14EF149FD}"/>
              </a:ext>
            </a:extLst>
          </p:cNvPr>
          <p:cNvSpPr txBox="1"/>
          <p:nvPr/>
        </p:nvSpPr>
        <p:spPr>
          <a:xfrm>
            <a:off x="903848" y="121835"/>
            <a:ext cx="10417713" cy="584775"/>
          </a:xfrm>
          <a:prstGeom prst="rect">
            <a:avLst/>
          </a:prstGeom>
          <a:noFill/>
        </p:spPr>
        <p:txBody>
          <a:bodyPr wrap="square" rtlCol="0">
            <a:spAutoFit/>
          </a:bodyPr>
          <a:lstStyle/>
          <a:p>
            <a:pPr algn="ctr"/>
            <a:r>
              <a:rPr lang="en-US" sz="3200" dirty="0">
                <a:solidFill>
                  <a:srgbClr val="FF0000"/>
                </a:solidFill>
              </a:rPr>
              <a:t>Verifying the Water Volume Provides actual Torque Predicted</a:t>
            </a:r>
          </a:p>
        </p:txBody>
      </p:sp>
      <p:grpSp>
        <p:nvGrpSpPr>
          <p:cNvPr id="7" name="Group 6">
            <a:extLst>
              <a:ext uri="{FF2B5EF4-FFF2-40B4-BE49-F238E27FC236}">
                <a16:creationId xmlns:a16="http://schemas.microsoft.com/office/drawing/2014/main" id="{A1E74210-EC44-438C-AA97-CF3A046B3185}"/>
              </a:ext>
            </a:extLst>
          </p:cNvPr>
          <p:cNvGrpSpPr/>
          <p:nvPr/>
        </p:nvGrpSpPr>
        <p:grpSpPr>
          <a:xfrm>
            <a:off x="2091814" y="3009734"/>
            <a:ext cx="9570302" cy="2817807"/>
            <a:chOff x="2091814" y="3009734"/>
            <a:chExt cx="9570302" cy="2817807"/>
          </a:xfrm>
        </p:grpSpPr>
        <p:sp>
          <p:nvSpPr>
            <p:cNvPr id="2" name="TextBox 1">
              <a:extLst>
                <a:ext uri="{FF2B5EF4-FFF2-40B4-BE49-F238E27FC236}">
                  <a16:creationId xmlns:a16="http://schemas.microsoft.com/office/drawing/2014/main" id="{EF38F5DE-FBA6-489E-8B5B-4D7C8DE68E47}"/>
                </a:ext>
              </a:extLst>
            </p:cNvPr>
            <p:cNvSpPr txBox="1"/>
            <p:nvPr/>
          </p:nvSpPr>
          <p:spPr>
            <a:xfrm>
              <a:off x="4881488" y="3009734"/>
              <a:ext cx="6780628" cy="461665"/>
            </a:xfrm>
            <a:prstGeom prst="rect">
              <a:avLst/>
            </a:prstGeom>
            <a:noFill/>
          </p:spPr>
          <p:txBody>
            <a:bodyPr wrap="square" rtlCol="0">
              <a:spAutoFit/>
            </a:bodyPr>
            <a:lstStyle/>
            <a:p>
              <a:r>
                <a:rPr lang="en-US" sz="2400" dirty="0"/>
                <a:t>Measured Force at Edge of Water Wheel  =  </a:t>
              </a:r>
              <a:r>
                <a:rPr lang="en-US" sz="2400" b="1" dirty="0">
                  <a:solidFill>
                    <a:srgbClr val="0070C0"/>
                  </a:solidFill>
                </a:rPr>
                <a:t>52.25 N</a:t>
              </a:r>
            </a:p>
          </p:txBody>
        </p:sp>
        <p:sp>
          <p:nvSpPr>
            <p:cNvPr id="11" name="TextBox 10">
              <a:extLst>
                <a:ext uri="{FF2B5EF4-FFF2-40B4-BE49-F238E27FC236}">
                  <a16:creationId xmlns:a16="http://schemas.microsoft.com/office/drawing/2014/main" id="{8DC9CC36-87A6-48BC-AE02-6BE49C801C74}"/>
                </a:ext>
              </a:extLst>
            </p:cNvPr>
            <p:cNvSpPr txBox="1"/>
            <p:nvPr/>
          </p:nvSpPr>
          <p:spPr>
            <a:xfrm>
              <a:off x="2091814" y="5365876"/>
              <a:ext cx="1266092" cy="461665"/>
            </a:xfrm>
            <a:prstGeom prst="rect">
              <a:avLst/>
            </a:prstGeom>
            <a:noFill/>
          </p:spPr>
          <p:txBody>
            <a:bodyPr wrap="square" rtlCol="0">
              <a:spAutoFit/>
            </a:bodyPr>
            <a:lstStyle/>
            <a:p>
              <a:r>
                <a:rPr lang="en-US" sz="2400" b="1" dirty="0">
                  <a:solidFill>
                    <a:srgbClr val="0070C0"/>
                  </a:solidFill>
                </a:rPr>
                <a:t>52.25 N</a:t>
              </a:r>
            </a:p>
          </p:txBody>
        </p:sp>
      </p:grpSp>
      <p:cxnSp>
        <p:nvCxnSpPr>
          <p:cNvPr id="13" name="Straight Arrow Connector 12">
            <a:extLst>
              <a:ext uri="{FF2B5EF4-FFF2-40B4-BE49-F238E27FC236}">
                <a16:creationId xmlns:a16="http://schemas.microsoft.com/office/drawing/2014/main" id="{17FC6232-716F-491D-BAFA-ED5AD78DEDD5}"/>
              </a:ext>
            </a:extLst>
          </p:cNvPr>
          <p:cNvCxnSpPr/>
          <p:nvPr/>
        </p:nvCxnSpPr>
        <p:spPr>
          <a:xfrm flipH="1">
            <a:off x="1642987" y="5080815"/>
            <a:ext cx="647114" cy="531612"/>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61C407A-46EA-4AF4-982C-13AC2809E0A1}"/>
              </a:ext>
            </a:extLst>
          </p:cNvPr>
          <p:cNvSpPr txBox="1"/>
          <p:nvPr/>
        </p:nvSpPr>
        <p:spPr>
          <a:xfrm>
            <a:off x="4881488" y="903008"/>
            <a:ext cx="6236677" cy="1723549"/>
          </a:xfrm>
          <a:prstGeom prst="rect">
            <a:avLst/>
          </a:prstGeom>
          <a:noFill/>
        </p:spPr>
        <p:txBody>
          <a:bodyPr wrap="square" rtlCol="0">
            <a:spAutoFit/>
          </a:bodyPr>
          <a:lstStyle/>
          <a:p>
            <a:r>
              <a:rPr lang="en-US" sz="2400" dirty="0"/>
              <a:t>Bags of water were placed in 5 water wheel compartments:</a:t>
            </a:r>
          </a:p>
          <a:p>
            <a:r>
              <a:rPr lang="en-US" sz="1000" dirty="0"/>
              <a:t>	</a:t>
            </a:r>
          </a:p>
          <a:p>
            <a:r>
              <a:rPr lang="en-US" sz="2400" dirty="0"/>
              <a:t>	4 Compartments w/ ~22.7 N of water</a:t>
            </a:r>
          </a:p>
          <a:p>
            <a:r>
              <a:rPr lang="en-US" sz="2400" dirty="0"/>
              <a:t>	1 Compartment w/ ~10.0 N of water</a:t>
            </a:r>
          </a:p>
        </p:txBody>
      </p:sp>
      <p:grpSp>
        <p:nvGrpSpPr>
          <p:cNvPr id="6" name="Group 5">
            <a:extLst>
              <a:ext uri="{FF2B5EF4-FFF2-40B4-BE49-F238E27FC236}">
                <a16:creationId xmlns:a16="http://schemas.microsoft.com/office/drawing/2014/main" id="{EBA60867-1075-4C08-9A16-72FA18B5DF8F}"/>
              </a:ext>
            </a:extLst>
          </p:cNvPr>
          <p:cNvGrpSpPr/>
          <p:nvPr/>
        </p:nvGrpSpPr>
        <p:grpSpPr>
          <a:xfrm>
            <a:off x="4881488" y="3657432"/>
            <a:ext cx="6426005" cy="2714001"/>
            <a:chOff x="4881488" y="3657432"/>
            <a:chExt cx="6426005" cy="2714001"/>
          </a:xfrm>
        </p:grpSpPr>
        <p:grpSp>
          <p:nvGrpSpPr>
            <p:cNvPr id="16" name="Group 15">
              <a:extLst>
                <a:ext uri="{FF2B5EF4-FFF2-40B4-BE49-F238E27FC236}">
                  <a16:creationId xmlns:a16="http://schemas.microsoft.com/office/drawing/2014/main" id="{CF2930EB-33A3-4BA8-AEF1-21535CE49627}"/>
                </a:ext>
              </a:extLst>
            </p:cNvPr>
            <p:cNvGrpSpPr/>
            <p:nvPr/>
          </p:nvGrpSpPr>
          <p:grpSpPr>
            <a:xfrm>
              <a:off x="9239544" y="3657432"/>
              <a:ext cx="2067949" cy="1353256"/>
              <a:chOff x="9101800" y="2785403"/>
              <a:chExt cx="2067949" cy="1353256"/>
            </a:xfrm>
          </p:grpSpPr>
          <p:sp>
            <p:nvSpPr>
              <p:cNvPr id="14" name="Rectangle: Rounded Corners 13">
                <a:extLst>
                  <a:ext uri="{FF2B5EF4-FFF2-40B4-BE49-F238E27FC236}">
                    <a16:creationId xmlns:a16="http://schemas.microsoft.com/office/drawing/2014/main" id="{89B91554-6AAE-4EBB-9F51-47925C2A6BB1}"/>
                  </a:ext>
                </a:extLst>
              </p:cNvPr>
              <p:cNvSpPr/>
              <p:nvPr/>
            </p:nvSpPr>
            <p:spPr>
              <a:xfrm>
                <a:off x="9915380" y="2785403"/>
                <a:ext cx="1254369" cy="643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368D567-C69C-4626-BEC3-B9A56D7630B2}"/>
                  </a:ext>
                </a:extLst>
              </p:cNvPr>
              <p:cNvSpPr/>
              <p:nvPr/>
            </p:nvSpPr>
            <p:spPr>
              <a:xfrm>
                <a:off x="9101800" y="3495062"/>
                <a:ext cx="1280160" cy="6435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6052D172-46AF-4266-BECF-0B88B2715693}"/>
                </a:ext>
              </a:extLst>
            </p:cNvPr>
            <p:cNvSpPr txBox="1"/>
            <p:nvPr/>
          </p:nvSpPr>
          <p:spPr>
            <a:xfrm>
              <a:off x="4881488" y="5171104"/>
              <a:ext cx="6299395" cy="1200329"/>
            </a:xfrm>
            <a:prstGeom prst="rect">
              <a:avLst/>
            </a:prstGeom>
            <a:noFill/>
          </p:spPr>
          <p:txBody>
            <a:bodyPr wrap="square" rtlCol="0">
              <a:spAutoFit/>
            </a:bodyPr>
            <a:lstStyle/>
            <a:p>
              <a:r>
                <a:rPr lang="en-US" sz="2400" b="1" dirty="0"/>
                <a:t>Conclusion:</a:t>
              </a:r>
              <a:r>
                <a:rPr lang="en-US" sz="2400" dirty="0"/>
                <a:t>  The actual torque generated by the volume (and associated mass) of the water matches the theoretical gravitational torque.</a:t>
              </a:r>
            </a:p>
          </p:txBody>
        </p:sp>
      </p:grpSp>
      <p:sp>
        <p:nvSpPr>
          <p:cNvPr id="17" name="TextBox 16">
            <a:extLst>
              <a:ext uri="{FF2B5EF4-FFF2-40B4-BE49-F238E27FC236}">
                <a16:creationId xmlns:a16="http://schemas.microsoft.com/office/drawing/2014/main" id="{16D92C21-A57A-4DDA-B54F-F1E48E87C60F}"/>
              </a:ext>
            </a:extLst>
          </p:cNvPr>
          <p:cNvSpPr txBox="1"/>
          <p:nvPr/>
        </p:nvSpPr>
        <p:spPr>
          <a:xfrm>
            <a:off x="4881488" y="3733896"/>
            <a:ext cx="6780628" cy="461665"/>
          </a:xfrm>
          <a:prstGeom prst="rect">
            <a:avLst/>
          </a:prstGeom>
          <a:noFill/>
        </p:spPr>
        <p:txBody>
          <a:bodyPr wrap="square" rtlCol="0">
            <a:spAutoFit/>
          </a:bodyPr>
          <a:lstStyle/>
          <a:p>
            <a:r>
              <a:rPr lang="en-US" sz="2400" dirty="0"/>
              <a:t>Torque about Axle  =  </a:t>
            </a:r>
            <a:r>
              <a:rPr lang="en-US" sz="2400" b="1" dirty="0">
                <a:solidFill>
                  <a:srgbClr val="0070C0"/>
                </a:solidFill>
              </a:rPr>
              <a:t>52.25 N</a:t>
            </a:r>
            <a:r>
              <a:rPr lang="en-US" sz="2400" dirty="0"/>
              <a:t>  x  0.5 m  =  26.1 Nm</a:t>
            </a:r>
          </a:p>
        </p:txBody>
      </p:sp>
      <p:sp>
        <p:nvSpPr>
          <p:cNvPr id="18" name="TextBox 17">
            <a:extLst>
              <a:ext uri="{FF2B5EF4-FFF2-40B4-BE49-F238E27FC236}">
                <a16:creationId xmlns:a16="http://schemas.microsoft.com/office/drawing/2014/main" id="{319D4C29-D309-41E6-AAE5-9C537CCFF98B}"/>
              </a:ext>
            </a:extLst>
          </p:cNvPr>
          <p:cNvSpPr txBox="1"/>
          <p:nvPr/>
        </p:nvSpPr>
        <p:spPr>
          <a:xfrm>
            <a:off x="4881488" y="4458058"/>
            <a:ext cx="6780628" cy="461665"/>
          </a:xfrm>
          <a:prstGeom prst="rect">
            <a:avLst/>
          </a:prstGeom>
          <a:noFill/>
        </p:spPr>
        <p:txBody>
          <a:bodyPr wrap="square" rtlCol="0">
            <a:spAutoFit/>
          </a:bodyPr>
          <a:lstStyle/>
          <a:p>
            <a:r>
              <a:rPr lang="en-US" sz="2400" dirty="0"/>
              <a:t>Theoretical Gravitational Torque  =  26.5 Nm</a:t>
            </a:r>
          </a:p>
        </p:txBody>
      </p:sp>
      <p:sp>
        <p:nvSpPr>
          <p:cNvPr id="10" name="Slide Number Placeholder 9">
            <a:extLst>
              <a:ext uri="{FF2B5EF4-FFF2-40B4-BE49-F238E27FC236}">
                <a16:creationId xmlns:a16="http://schemas.microsoft.com/office/drawing/2014/main" id="{EB8F61D0-51B2-446F-9D71-D0B7505AD420}"/>
              </a:ext>
            </a:extLst>
          </p:cNvPr>
          <p:cNvSpPr>
            <a:spLocks noGrp="1"/>
          </p:cNvSpPr>
          <p:nvPr>
            <p:ph type="sldNum" sz="quarter" idx="12"/>
          </p:nvPr>
        </p:nvSpPr>
        <p:spPr/>
        <p:txBody>
          <a:bodyPr/>
          <a:lstStyle/>
          <a:p>
            <a:fld id="{76C2B03D-8C30-4030-B92D-2B496288BEF5}" type="slidenum">
              <a:rPr lang="en-US" smtClean="0"/>
              <a:t>18</a:t>
            </a:fld>
            <a:endParaRPr lang="en-US"/>
          </a:p>
        </p:txBody>
      </p:sp>
    </p:spTree>
    <p:extLst>
      <p:ext uri="{BB962C8B-B14F-4D97-AF65-F5344CB8AC3E}">
        <p14:creationId xmlns:p14="http://schemas.microsoft.com/office/powerpoint/2010/main" val="17333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343EC0F-7BBB-4CE6-A827-B733B2DEF232}"/>
              </a:ext>
            </a:extLst>
          </p:cNvPr>
          <p:cNvGraphicFramePr>
            <a:graphicFrameLocks noGrp="1"/>
          </p:cNvGraphicFramePr>
          <p:nvPr>
            <p:extLst>
              <p:ext uri="{D42A27DB-BD31-4B8C-83A1-F6EECF244321}">
                <p14:modId xmlns:p14="http://schemas.microsoft.com/office/powerpoint/2010/main" val="1470725864"/>
              </p:ext>
            </p:extLst>
          </p:nvPr>
        </p:nvGraphicFramePr>
        <p:xfrm>
          <a:off x="2445433" y="1486808"/>
          <a:ext cx="7301133" cy="1371600"/>
        </p:xfrm>
        <a:graphic>
          <a:graphicData uri="http://schemas.openxmlformats.org/drawingml/2006/table">
            <a:tbl>
              <a:tblPr firstRow="1" bandRow="1">
                <a:tableStyleId>{5C22544A-7EE6-4342-B048-85BDC9FD1C3A}</a:tableStyleId>
              </a:tblPr>
              <a:tblGrid>
                <a:gridCol w="4706515">
                  <a:extLst>
                    <a:ext uri="{9D8B030D-6E8A-4147-A177-3AD203B41FA5}">
                      <a16:colId xmlns:a16="http://schemas.microsoft.com/office/drawing/2014/main" val="3944412201"/>
                    </a:ext>
                  </a:extLst>
                </a:gridCol>
                <a:gridCol w="2594618">
                  <a:extLst>
                    <a:ext uri="{9D8B030D-6E8A-4147-A177-3AD203B41FA5}">
                      <a16:colId xmlns:a16="http://schemas.microsoft.com/office/drawing/2014/main" val="38982999"/>
                    </a:ext>
                  </a:extLst>
                </a:gridCol>
              </a:tblGrid>
              <a:tr h="246023">
                <a:tc>
                  <a:txBody>
                    <a:bodyPr/>
                    <a:lstStyle/>
                    <a:p>
                      <a:r>
                        <a:rPr lang="en-US" sz="2400" dirty="0"/>
                        <a:t> </a:t>
                      </a:r>
                    </a:p>
                  </a:txBody>
                  <a:tcPr/>
                </a:tc>
                <a:tc>
                  <a:txBody>
                    <a:bodyPr/>
                    <a:lstStyle/>
                    <a:p>
                      <a:pPr algn="ctr"/>
                      <a:r>
                        <a:rPr lang="en-US" sz="2400" dirty="0"/>
                        <a:t>TORQUE  (N*m)</a:t>
                      </a:r>
                    </a:p>
                  </a:txBody>
                  <a:tcPr/>
                </a:tc>
                <a:extLst>
                  <a:ext uri="{0D108BD9-81ED-4DB2-BD59-A6C34878D82A}">
                    <a16:rowId xmlns:a16="http://schemas.microsoft.com/office/drawing/2014/main" val="1545426463"/>
                  </a:ext>
                </a:extLst>
              </a:tr>
              <a:tr h="370840">
                <a:tc>
                  <a:txBody>
                    <a:bodyPr/>
                    <a:lstStyle/>
                    <a:p>
                      <a:r>
                        <a:rPr lang="en-US" sz="2400" dirty="0"/>
                        <a:t>Torque Required</a:t>
                      </a:r>
                    </a:p>
                  </a:txBody>
                  <a:tcPr/>
                </a:tc>
                <a:tc>
                  <a:txBody>
                    <a:bodyPr/>
                    <a:lstStyle/>
                    <a:p>
                      <a:pPr algn="ctr"/>
                      <a:r>
                        <a:rPr lang="en-US" sz="2400" dirty="0"/>
                        <a:t>9.0</a:t>
                      </a:r>
                    </a:p>
                  </a:txBody>
                  <a:tcPr/>
                </a:tc>
                <a:extLst>
                  <a:ext uri="{0D108BD9-81ED-4DB2-BD59-A6C34878D82A}">
                    <a16:rowId xmlns:a16="http://schemas.microsoft.com/office/drawing/2014/main" val="324308592"/>
                  </a:ext>
                </a:extLst>
              </a:tr>
              <a:tr h="370840">
                <a:tc>
                  <a:txBody>
                    <a:bodyPr/>
                    <a:lstStyle/>
                    <a:p>
                      <a:r>
                        <a:rPr lang="en-US" sz="2400" dirty="0"/>
                        <a:t>Torque Supplied by Water Mass</a:t>
                      </a:r>
                    </a:p>
                  </a:txBody>
                  <a:tcPr/>
                </a:tc>
                <a:tc>
                  <a:txBody>
                    <a:bodyPr/>
                    <a:lstStyle/>
                    <a:p>
                      <a:pPr algn="ctr"/>
                      <a:r>
                        <a:rPr lang="en-US" sz="2400" dirty="0"/>
                        <a:t>26.5</a:t>
                      </a:r>
                    </a:p>
                  </a:txBody>
                  <a:tcPr/>
                </a:tc>
                <a:extLst>
                  <a:ext uri="{0D108BD9-81ED-4DB2-BD59-A6C34878D82A}">
                    <a16:rowId xmlns:a16="http://schemas.microsoft.com/office/drawing/2014/main" val="758560681"/>
                  </a:ext>
                </a:extLst>
              </a:tr>
            </a:tbl>
          </a:graphicData>
        </a:graphic>
      </p:graphicFrame>
      <p:sp>
        <p:nvSpPr>
          <p:cNvPr id="5" name="TextBox 4">
            <a:extLst>
              <a:ext uri="{FF2B5EF4-FFF2-40B4-BE49-F238E27FC236}">
                <a16:creationId xmlns:a16="http://schemas.microsoft.com/office/drawing/2014/main" id="{D1E6A220-F3CE-4095-8EDB-81D47E43219E}"/>
              </a:ext>
            </a:extLst>
          </p:cNvPr>
          <p:cNvSpPr txBox="1"/>
          <p:nvPr/>
        </p:nvSpPr>
        <p:spPr>
          <a:xfrm>
            <a:off x="2263725" y="231151"/>
            <a:ext cx="7664547" cy="584775"/>
          </a:xfrm>
          <a:prstGeom prst="rect">
            <a:avLst/>
          </a:prstGeom>
          <a:noFill/>
        </p:spPr>
        <p:txBody>
          <a:bodyPr wrap="square" rtlCol="0">
            <a:spAutoFit/>
          </a:bodyPr>
          <a:lstStyle/>
          <a:p>
            <a:pPr algn="ctr"/>
            <a:r>
              <a:rPr lang="en-US" sz="3200" dirty="0">
                <a:solidFill>
                  <a:srgbClr val="FF0000"/>
                </a:solidFill>
              </a:rPr>
              <a:t>Assessment of Required and Supplied Torque</a:t>
            </a:r>
          </a:p>
        </p:txBody>
      </p:sp>
      <p:sp>
        <p:nvSpPr>
          <p:cNvPr id="2" name="TextBox 1">
            <a:extLst>
              <a:ext uri="{FF2B5EF4-FFF2-40B4-BE49-F238E27FC236}">
                <a16:creationId xmlns:a16="http://schemas.microsoft.com/office/drawing/2014/main" id="{C1DECED4-6FFE-4BCA-AAD9-221F33DC4349}"/>
              </a:ext>
            </a:extLst>
          </p:cNvPr>
          <p:cNvSpPr txBox="1"/>
          <p:nvPr/>
        </p:nvSpPr>
        <p:spPr>
          <a:xfrm>
            <a:off x="1359878" y="3615397"/>
            <a:ext cx="9472246" cy="1200329"/>
          </a:xfrm>
          <a:prstGeom prst="rect">
            <a:avLst/>
          </a:prstGeom>
          <a:noFill/>
        </p:spPr>
        <p:txBody>
          <a:bodyPr wrap="square" rtlCol="0">
            <a:spAutoFit/>
          </a:bodyPr>
          <a:lstStyle/>
          <a:p>
            <a:r>
              <a:rPr lang="en-US" sz="2400" b="1" dirty="0"/>
              <a:t>Conclusion:</a:t>
            </a:r>
            <a:r>
              <a:rPr lang="en-US" sz="2400" dirty="0"/>
              <a:t>  The results indicate that the gravitational torque is nearly </a:t>
            </a:r>
            <a:r>
              <a:rPr lang="en-US" sz="2400" b="1" dirty="0"/>
              <a:t>3x greater </a:t>
            </a:r>
            <a:r>
              <a:rPr lang="en-US" sz="2400" dirty="0"/>
              <a:t>than the torque that is required to spin the system.  As such the system will spin (but will it spin fast enough?).</a:t>
            </a:r>
          </a:p>
        </p:txBody>
      </p:sp>
      <p:sp>
        <p:nvSpPr>
          <p:cNvPr id="4" name="Slide Number Placeholder 3">
            <a:extLst>
              <a:ext uri="{FF2B5EF4-FFF2-40B4-BE49-F238E27FC236}">
                <a16:creationId xmlns:a16="http://schemas.microsoft.com/office/drawing/2014/main" id="{30110EF7-3419-4887-AA91-54FBEB8C0C8F}"/>
              </a:ext>
            </a:extLst>
          </p:cNvPr>
          <p:cNvSpPr>
            <a:spLocks noGrp="1"/>
          </p:cNvSpPr>
          <p:nvPr>
            <p:ph type="sldNum" sz="quarter" idx="12"/>
          </p:nvPr>
        </p:nvSpPr>
        <p:spPr/>
        <p:txBody>
          <a:bodyPr/>
          <a:lstStyle/>
          <a:p>
            <a:fld id="{76C2B03D-8C30-4030-B92D-2B496288BEF5}" type="slidenum">
              <a:rPr lang="en-US" smtClean="0"/>
              <a:t>19</a:t>
            </a:fld>
            <a:endParaRPr lang="en-US"/>
          </a:p>
        </p:txBody>
      </p:sp>
    </p:spTree>
    <p:extLst>
      <p:ext uri="{BB962C8B-B14F-4D97-AF65-F5344CB8AC3E}">
        <p14:creationId xmlns:p14="http://schemas.microsoft.com/office/powerpoint/2010/main" val="9627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24BB88-1F85-4328-9A1D-BB32430218E4}"/>
              </a:ext>
            </a:extLst>
          </p:cNvPr>
          <p:cNvSpPr txBox="1"/>
          <p:nvPr/>
        </p:nvSpPr>
        <p:spPr>
          <a:xfrm>
            <a:off x="1349509" y="1478640"/>
            <a:ext cx="9492978" cy="1569660"/>
          </a:xfrm>
          <a:prstGeom prst="rect">
            <a:avLst/>
          </a:prstGeom>
          <a:noFill/>
        </p:spPr>
        <p:txBody>
          <a:bodyPr wrap="square" rtlCol="0">
            <a:spAutoFit/>
          </a:bodyPr>
          <a:lstStyle/>
          <a:p>
            <a:r>
              <a:rPr lang="en-US" sz="2400" dirty="0"/>
              <a:t>In this lesson, we will convert the theoretical water wheel design (Lesson 1) into a working water wheel.  The system will be tested to verify that the theoretical design yields a configuration that will spin with the necessary speed to generate the desired 12 VDC.</a:t>
            </a:r>
          </a:p>
        </p:txBody>
      </p:sp>
      <p:sp>
        <p:nvSpPr>
          <p:cNvPr id="3" name="TextBox 2">
            <a:extLst>
              <a:ext uri="{FF2B5EF4-FFF2-40B4-BE49-F238E27FC236}">
                <a16:creationId xmlns:a16="http://schemas.microsoft.com/office/drawing/2014/main" id="{CC981EFB-35B7-4F46-B754-5F5475365197}"/>
              </a:ext>
            </a:extLst>
          </p:cNvPr>
          <p:cNvSpPr txBox="1"/>
          <p:nvPr/>
        </p:nvSpPr>
        <p:spPr>
          <a:xfrm>
            <a:off x="2466533" y="3825162"/>
            <a:ext cx="7258929" cy="584775"/>
          </a:xfrm>
          <a:prstGeom prst="rect">
            <a:avLst/>
          </a:prstGeom>
          <a:noFill/>
        </p:spPr>
        <p:txBody>
          <a:bodyPr wrap="square" rtlCol="0">
            <a:spAutoFit/>
          </a:bodyPr>
          <a:lstStyle/>
          <a:p>
            <a:r>
              <a:rPr lang="en-US" sz="3200" dirty="0">
                <a:solidFill>
                  <a:srgbClr val="7030A0"/>
                </a:solidFill>
              </a:rPr>
              <a:t>The first step is to build the water wheel… </a:t>
            </a:r>
          </a:p>
        </p:txBody>
      </p:sp>
      <p:sp>
        <p:nvSpPr>
          <p:cNvPr id="4" name="Slide Number Placeholder 3">
            <a:extLst>
              <a:ext uri="{FF2B5EF4-FFF2-40B4-BE49-F238E27FC236}">
                <a16:creationId xmlns:a16="http://schemas.microsoft.com/office/drawing/2014/main" id="{84711D08-4DFA-4EE9-B83E-287B54A4AC96}"/>
              </a:ext>
            </a:extLst>
          </p:cNvPr>
          <p:cNvSpPr>
            <a:spLocks noGrp="1"/>
          </p:cNvSpPr>
          <p:nvPr>
            <p:ph type="sldNum" sz="quarter" idx="12"/>
          </p:nvPr>
        </p:nvSpPr>
        <p:spPr/>
        <p:txBody>
          <a:bodyPr/>
          <a:lstStyle/>
          <a:p>
            <a:fld id="{76C2B03D-8C30-4030-B92D-2B496288BEF5}" type="slidenum">
              <a:rPr lang="en-US" smtClean="0"/>
              <a:t>2</a:t>
            </a:fld>
            <a:endParaRPr lang="en-US"/>
          </a:p>
        </p:txBody>
      </p:sp>
    </p:spTree>
    <p:extLst>
      <p:ext uri="{BB962C8B-B14F-4D97-AF65-F5344CB8AC3E}">
        <p14:creationId xmlns:p14="http://schemas.microsoft.com/office/powerpoint/2010/main" val="134893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283655" y="2178733"/>
            <a:ext cx="7624689" cy="1754326"/>
          </a:xfrm>
          <a:prstGeom prst="rect">
            <a:avLst/>
          </a:prstGeom>
          <a:noFill/>
        </p:spPr>
        <p:txBody>
          <a:bodyPr wrap="square" rtlCol="0">
            <a:spAutoFit/>
          </a:bodyPr>
          <a:lstStyle/>
          <a:p>
            <a:pPr algn="ctr"/>
            <a:r>
              <a:rPr lang="en-US" sz="3600" dirty="0"/>
              <a:t>Assessment </a:t>
            </a:r>
          </a:p>
          <a:p>
            <a:pPr algn="ctr"/>
            <a:r>
              <a:rPr lang="en-US" sz="3600" dirty="0"/>
              <a:t>of the Required </a:t>
            </a:r>
          </a:p>
          <a:p>
            <a:pPr algn="ctr"/>
            <a:r>
              <a:rPr lang="en-US" sz="3600" b="1" dirty="0"/>
              <a:t>Wheel Rotation Rate</a:t>
            </a:r>
          </a:p>
        </p:txBody>
      </p:sp>
      <p:sp>
        <p:nvSpPr>
          <p:cNvPr id="3" name="Slide Number Placeholder 2">
            <a:extLst>
              <a:ext uri="{FF2B5EF4-FFF2-40B4-BE49-F238E27FC236}">
                <a16:creationId xmlns:a16="http://schemas.microsoft.com/office/drawing/2014/main" id="{F97C1FD8-B86F-4284-8BF8-0C0D312625F4}"/>
              </a:ext>
            </a:extLst>
          </p:cNvPr>
          <p:cNvSpPr>
            <a:spLocks noGrp="1"/>
          </p:cNvSpPr>
          <p:nvPr>
            <p:ph type="sldNum" sz="quarter" idx="12"/>
          </p:nvPr>
        </p:nvSpPr>
        <p:spPr/>
        <p:txBody>
          <a:bodyPr/>
          <a:lstStyle/>
          <a:p>
            <a:fld id="{76C2B03D-8C30-4030-B92D-2B496288BEF5}" type="slidenum">
              <a:rPr lang="en-US" smtClean="0"/>
              <a:t>20</a:t>
            </a:fld>
            <a:endParaRPr lang="en-US"/>
          </a:p>
        </p:txBody>
      </p:sp>
    </p:spTree>
    <p:extLst>
      <p:ext uri="{BB962C8B-B14F-4D97-AF65-F5344CB8AC3E}">
        <p14:creationId xmlns:p14="http://schemas.microsoft.com/office/powerpoint/2010/main" val="328501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C2BECD-EA7E-422C-90A4-A163BE8A7BCC}"/>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Rotation Rate needed for 12 VDC Output</a:t>
            </a:r>
          </a:p>
        </p:txBody>
      </p:sp>
      <p:sp>
        <p:nvSpPr>
          <p:cNvPr id="4" name="TextBox 3">
            <a:extLst>
              <a:ext uri="{FF2B5EF4-FFF2-40B4-BE49-F238E27FC236}">
                <a16:creationId xmlns:a16="http://schemas.microsoft.com/office/drawing/2014/main" id="{8DAB1F54-8499-4E0B-A9FE-86863A3FD8AF}"/>
              </a:ext>
            </a:extLst>
          </p:cNvPr>
          <p:cNvSpPr txBox="1"/>
          <p:nvPr/>
        </p:nvSpPr>
        <p:spPr>
          <a:xfrm>
            <a:off x="4876287" y="1056225"/>
            <a:ext cx="6772159" cy="1200329"/>
          </a:xfrm>
          <a:prstGeom prst="rect">
            <a:avLst/>
          </a:prstGeom>
          <a:noFill/>
        </p:spPr>
        <p:txBody>
          <a:bodyPr wrap="square" rtlCol="0">
            <a:spAutoFit/>
          </a:bodyPr>
          <a:lstStyle/>
          <a:p>
            <a:r>
              <a:rPr lang="en-US" sz="2400" dirty="0"/>
              <a:t>An experiment was conducted on the Test Apparatus to determine the rotation rate needed to produce a steady 12.1 VDC output.</a:t>
            </a:r>
          </a:p>
        </p:txBody>
      </p:sp>
      <p:sp>
        <p:nvSpPr>
          <p:cNvPr id="5" name="TextBox 4">
            <a:extLst>
              <a:ext uri="{FF2B5EF4-FFF2-40B4-BE49-F238E27FC236}">
                <a16:creationId xmlns:a16="http://schemas.microsoft.com/office/drawing/2014/main" id="{701FE4C4-4A5E-4CF2-A0FD-58DF13909F7F}"/>
              </a:ext>
            </a:extLst>
          </p:cNvPr>
          <p:cNvSpPr txBox="1"/>
          <p:nvPr/>
        </p:nvSpPr>
        <p:spPr>
          <a:xfrm>
            <a:off x="4849062" y="2344214"/>
            <a:ext cx="6884305" cy="2862322"/>
          </a:xfrm>
          <a:prstGeom prst="rect">
            <a:avLst/>
          </a:prstGeom>
          <a:noFill/>
        </p:spPr>
        <p:txBody>
          <a:bodyPr wrap="square" rtlCol="0">
            <a:spAutoFit/>
          </a:bodyPr>
          <a:lstStyle/>
          <a:p>
            <a:r>
              <a:rPr lang="en-US" sz="2400" dirty="0"/>
              <a:t>Using video data, 5 rotations of the large bike wheel were timed while the system was generating 12.1 VDC.  </a:t>
            </a:r>
          </a:p>
          <a:p>
            <a:endParaRPr lang="en-US" sz="1200" dirty="0"/>
          </a:p>
          <a:p>
            <a:r>
              <a:rPr lang="en-US" sz="2400" dirty="0"/>
              <a:t>The 5 rotations took ~12 seconds, resulting in a spin rate of </a:t>
            </a:r>
            <a:r>
              <a:rPr lang="en-US" sz="2400" b="1" dirty="0"/>
              <a:t>0.42 Revolutions per Second (RPS)</a:t>
            </a:r>
            <a:r>
              <a:rPr lang="en-US" sz="2400" dirty="0"/>
              <a:t>.  Since the wheel rim will be attached to the water wheel, this is also the speed at which the water wheel must spin.</a:t>
            </a:r>
          </a:p>
        </p:txBody>
      </p:sp>
      <p:pic>
        <p:nvPicPr>
          <p:cNvPr id="7" name="Picture 6">
            <a:extLst>
              <a:ext uri="{FF2B5EF4-FFF2-40B4-BE49-F238E27FC236}">
                <a16:creationId xmlns:a16="http://schemas.microsoft.com/office/drawing/2014/main" id="{A6E0D820-D96F-4EA6-9473-D5913D296D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554" y="1506198"/>
            <a:ext cx="3836188" cy="2638205"/>
          </a:xfrm>
          <a:prstGeom prst="rect">
            <a:avLst/>
          </a:prstGeom>
        </p:spPr>
      </p:pic>
      <p:pic>
        <p:nvPicPr>
          <p:cNvPr id="8" name="Picture 7">
            <a:extLst>
              <a:ext uri="{FF2B5EF4-FFF2-40B4-BE49-F238E27FC236}">
                <a16:creationId xmlns:a16="http://schemas.microsoft.com/office/drawing/2014/main" id="{3140009B-5F73-4F06-B6D4-C4DC0A350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9419" y="4327623"/>
            <a:ext cx="1655812" cy="1313353"/>
          </a:xfrm>
          <a:prstGeom prst="rect">
            <a:avLst/>
          </a:prstGeom>
        </p:spPr>
      </p:pic>
      <p:cxnSp>
        <p:nvCxnSpPr>
          <p:cNvPr id="10" name="Straight Arrow Connector 9">
            <a:extLst>
              <a:ext uri="{FF2B5EF4-FFF2-40B4-BE49-F238E27FC236}">
                <a16:creationId xmlns:a16="http://schemas.microsoft.com/office/drawing/2014/main" id="{41BB8819-C120-4DDD-A304-121BCDE2B23D}"/>
              </a:ext>
            </a:extLst>
          </p:cNvPr>
          <p:cNvCxnSpPr/>
          <p:nvPr/>
        </p:nvCxnSpPr>
        <p:spPr>
          <a:xfrm>
            <a:off x="1012874" y="4144403"/>
            <a:ext cx="773723" cy="5987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FFA101DE-033A-46B5-A84C-1D4A16C9CE8E}"/>
              </a:ext>
            </a:extLst>
          </p:cNvPr>
          <p:cNvSpPr/>
          <p:nvPr/>
        </p:nvSpPr>
        <p:spPr>
          <a:xfrm>
            <a:off x="1960911" y="2521371"/>
            <a:ext cx="832657" cy="754929"/>
          </a:xfrm>
          <a:custGeom>
            <a:avLst/>
            <a:gdLst>
              <a:gd name="connsiteX0" fmla="*/ 590843 w 832657"/>
              <a:gd name="connsiteY0" fmla="*/ 0 h 754929"/>
              <a:gd name="connsiteX1" fmla="*/ 829994 w 832657"/>
              <a:gd name="connsiteY1" fmla="*/ 295422 h 754929"/>
              <a:gd name="connsiteX2" fmla="*/ 689317 w 832657"/>
              <a:gd name="connsiteY2" fmla="*/ 661182 h 754929"/>
              <a:gd name="connsiteX3" fmla="*/ 253219 w 832657"/>
              <a:gd name="connsiteY3" fmla="*/ 745588 h 754929"/>
              <a:gd name="connsiteX4" fmla="*/ 0 w 832657"/>
              <a:gd name="connsiteY4" fmla="*/ 492369 h 75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657" h="754929">
                <a:moveTo>
                  <a:pt x="590843" y="0"/>
                </a:moveTo>
                <a:cubicBezTo>
                  <a:pt x="702212" y="92612"/>
                  <a:pt x="813582" y="185225"/>
                  <a:pt x="829994" y="295422"/>
                </a:cubicBezTo>
                <a:cubicBezTo>
                  <a:pt x="846406" y="405619"/>
                  <a:pt x="785446" y="586154"/>
                  <a:pt x="689317" y="661182"/>
                </a:cubicBezTo>
                <a:cubicBezTo>
                  <a:pt x="593188" y="736210"/>
                  <a:pt x="368105" y="773723"/>
                  <a:pt x="253219" y="745588"/>
                </a:cubicBezTo>
                <a:cubicBezTo>
                  <a:pt x="138333" y="717453"/>
                  <a:pt x="69166" y="604911"/>
                  <a:pt x="0" y="49236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A1A406-5B48-4A06-B3F1-15AA10AC2525}"/>
              </a:ext>
            </a:extLst>
          </p:cNvPr>
          <p:cNvSpPr/>
          <p:nvPr/>
        </p:nvSpPr>
        <p:spPr>
          <a:xfrm>
            <a:off x="3687907" y="3011372"/>
            <a:ext cx="523018" cy="529856"/>
          </a:xfrm>
          <a:custGeom>
            <a:avLst/>
            <a:gdLst>
              <a:gd name="connsiteX0" fmla="*/ 590843 w 832657"/>
              <a:gd name="connsiteY0" fmla="*/ 0 h 754929"/>
              <a:gd name="connsiteX1" fmla="*/ 829994 w 832657"/>
              <a:gd name="connsiteY1" fmla="*/ 295422 h 754929"/>
              <a:gd name="connsiteX2" fmla="*/ 689317 w 832657"/>
              <a:gd name="connsiteY2" fmla="*/ 661182 h 754929"/>
              <a:gd name="connsiteX3" fmla="*/ 253219 w 832657"/>
              <a:gd name="connsiteY3" fmla="*/ 745588 h 754929"/>
              <a:gd name="connsiteX4" fmla="*/ 0 w 832657"/>
              <a:gd name="connsiteY4" fmla="*/ 492369 h 75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657" h="754929">
                <a:moveTo>
                  <a:pt x="590843" y="0"/>
                </a:moveTo>
                <a:cubicBezTo>
                  <a:pt x="702212" y="92612"/>
                  <a:pt x="813582" y="185225"/>
                  <a:pt x="829994" y="295422"/>
                </a:cubicBezTo>
                <a:cubicBezTo>
                  <a:pt x="846406" y="405619"/>
                  <a:pt x="785446" y="586154"/>
                  <a:pt x="689317" y="661182"/>
                </a:cubicBezTo>
                <a:cubicBezTo>
                  <a:pt x="593188" y="736210"/>
                  <a:pt x="368105" y="773723"/>
                  <a:pt x="253219" y="745588"/>
                </a:cubicBezTo>
                <a:cubicBezTo>
                  <a:pt x="138333" y="717453"/>
                  <a:pt x="69166" y="604911"/>
                  <a:pt x="0" y="49236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7E47E89-456D-454B-91FD-1CE9841966AE}"/>
              </a:ext>
            </a:extLst>
          </p:cNvPr>
          <p:cNvSpPr txBox="1"/>
          <p:nvPr/>
        </p:nvSpPr>
        <p:spPr>
          <a:xfrm>
            <a:off x="4876287" y="5366320"/>
            <a:ext cx="6857080" cy="461665"/>
          </a:xfrm>
          <a:prstGeom prst="rect">
            <a:avLst/>
          </a:prstGeom>
          <a:noFill/>
        </p:spPr>
        <p:txBody>
          <a:bodyPr wrap="square" rtlCol="0">
            <a:spAutoFit/>
          </a:bodyPr>
          <a:lstStyle/>
          <a:p>
            <a:r>
              <a:rPr lang="en-US" sz="2400" dirty="0"/>
              <a:t>Alternator Spin Rate:   8 x 0.42 rev/sec  =  3.4 Rev/sec.</a:t>
            </a:r>
          </a:p>
        </p:txBody>
      </p:sp>
      <p:sp>
        <p:nvSpPr>
          <p:cNvPr id="6" name="Slide Number Placeholder 5">
            <a:extLst>
              <a:ext uri="{FF2B5EF4-FFF2-40B4-BE49-F238E27FC236}">
                <a16:creationId xmlns:a16="http://schemas.microsoft.com/office/drawing/2014/main" id="{B918AF57-E773-412F-A7A2-48E7406CEEE8}"/>
              </a:ext>
            </a:extLst>
          </p:cNvPr>
          <p:cNvSpPr>
            <a:spLocks noGrp="1"/>
          </p:cNvSpPr>
          <p:nvPr>
            <p:ph type="sldNum" sz="quarter" idx="12"/>
          </p:nvPr>
        </p:nvSpPr>
        <p:spPr/>
        <p:txBody>
          <a:bodyPr/>
          <a:lstStyle/>
          <a:p>
            <a:fld id="{76C2B03D-8C30-4030-B92D-2B496288BEF5}" type="slidenum">
              <a:rPr lang="en-US" smtClean="0"/>
              <a:t>21</a:t>
            </a:fld>
            <a:endParaRPr lang="en-US"/>
          </a:p>
        </p:txBody>
      </p:sp>
    </p:spTree>
    <p:extLst>
      <p:ext uri="{BB962C8B-B14F-4D97-AF65-F5344CB8AC3E}">
        <p14:creationId xmlns:p14="http://schemas.microsoft.com/office/powerpoint/2010/main" val="26785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124221" y="2368354"/>
            <a:ext cx="7943557" cy="1754326"/>
          </a:xfrm>
          <a:prstGeom prst="rect">
            <a:avLst/>
          </a:prstGeom>
          <a:noFill/>
        </p:spPr>
        <p:txBody>
          <a:bodyPr wrap="square" rtlCol="0">
            <a:spAutoFit/>
          </a:bodyPr>
          <a:lstStyle/>
          <a:p>
            <a:pPr algn="ctr"/>
            <a:r>
              <a:rPr lang="en-US" sz="3600" dirty="0"/>
              <a:t>Assessment of the Gravitational Torque’s ability to generate the necessary</a:t>
            </a:r>
          </a:p>
          <a:p>
            <a:pPr algn="ctr"/>
            <a:r>
              <a:rPr lang="en-US" sz="3600" b="1" dirty="0"/>
              <a:t>Rotational Velocity</a:t>
            </a:r>
          </a:p>
        </p:txBody>
      </p:sp>
      <p:sp>
        <p:nvSpPr>
          <p:cNvPr id="3" name="Slide Number Placeholder 2">
            <a:extLst>
              <a:ext uri="{FF2B5EF4-FFF2-40B4-BE49-F238E27FC236}">
                <a16:creationId xmlns:a16="http://schemas.microsoft.com/office/drawing/2014/main" id="{0522A074-892B-4305-8170-BB423413DFA3}"/>
              </a:ext>
            </a:extLst>
          </p:cNvPr>
          <p:cNvSpPr>
            <a:spLocks noGrp="1"/>
          </p:cNvSpPr>
          <p:nvPr>
            <p:ph type="sldNum" sz="quarter" idx="12"/>
          </p:nvPr>
        </p:nvSpPr>
        <p:spPr/>
        <p:txBody>
          <a:bodyPr/>
          <a:lstStyle/>
          <a:p>
            <a:fld id="{76C2B03D-8C30-4030-B92D-2B496288BEF5}" type="slidenum">
              <a:rPr lang="en-US" smtClean="0"/>
              <a:t>22</a:t>
            </a:fld>
            <a:endParaRPr lang="en-US"/>
          </a:p>
        </p:txBody>
      </p:sp>
    </p:spTree>
    <p:extLst>
      <p:ext uri="{BB962C8B-B14F-4D97-AF65-F5344CB8AC3E}">
        <p14:creationId xmlns:p14="http://schemas.microsoft.com/office/powerpoint/2010/main" val="323105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6BC5D-4074-4FA5-95A2-81132C2E4BB4}"/>
              </a:ext>
            </a:extLst>
          </p:cNvPr>
          <p:cNvPicPr>
            <a:picLocks noChangeAspect="1"/>
          </p:cNvPicPr>
          <p:nvPr/>
        </p:nvPicPr>
        <p:blipFill>
          <a:blip r:embed="rId2"/>
          <a:stretch>
            <a:fillRect/>
          </a:stretch>
        </p:blipFill>
        <p:spPr>
          <a:xfrm>
            <a:off x="1003788" y="1491175"/>
            <a:ext cx="4569949" cy="3538025"/>
          </a:xfrm>
          <a:prstGeom prst="rect">
            <a:avLst/>
          </a:prstGeom>
        </p:spPr>
      </p:pic>
      <p:sp>
        <p:nvSpPr>
          <p:cNvPr id="3" name="TextBox 2">
            <a:extLst>
              <a:ext uri="{FF2B5EF4-FFF2-40B4-BE49-F238E27FC236}">
                <a16:creationId xmlns:a16="http://schemas.microsoft.com/office/drawing/2014/main" id="{5E3739C4-19F2-44BA-8E1F-8A47DE820FE8}"/>
              </a:ext>
            </a:extLst>
          </p:cNvPr>
          <p:cNvSpPr txBox="1"/>
          <p:nvPr/>
        </p:nvSpPr>
        <p:spPr>
          <a:xfrm>
            <a:off x="6096000" y="1120676"/>
            <a:ext cx="5257800" cy="4616648"/>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5 compartments contained bags of water with the appropriate amount of water.</a:t>
            </a:r>
          </a:p>
          <a:p>
            <a:pPr marL="342900" indent="-342900">
              <a:spcBef>
                <a:spcPts val="1200"/>
              </a:spcBef>
              <a:buFont typeface="Arial" panose="020B0604020202020204" pitchFamily="34" charset="0"/>
              <a:buChar char="•"/>
            </a:pPr>
            <a:r>
              <a:rPr lang="en-US" sz="2400" dirty="0"/>
              <a:t>The water bags were free to drop out of the wheel at the bottom.</a:t>
            </a:r>
          </a:p>
          <a:p>
            <a:pPr marL="342900" indent="-342900">
              <a:spcBef>
                <a:spcPts val="1200"/>
              </a:spcBef>
              <a:buFont typeface="Arial" panose="020B0604020202020204" pitchFamily="34" charset="0"/>
              <a:buChar char="•"/>
            </a:pPr>
            <a:r>
              <a:rPr lang="en-US" sz="2400" dirty="0"/>
              <a:t>A 12 VDC light bulb was attached to the circuit to provide some electrical load.</a:t>
            </a:r>
          </a:p>
          <a:p>
            <a:pPr marL="342900" indent="-342900">
              <a:spcBef>
                <a:spcPts val="1200"/>
              </a:spcBef>
              <a:buFont typeface="Arial" panose="020B0604020202020204" pitchFamily="34" charset="0"/>
              <a:buChar char="•"/>
            </a:pPr>
            <a:r>
              <a:rPr lang="en-US" sz="2400" dirty="0"/>
              <a:t>Rotation Rate was calculated after 0.5 and 1.0 revolutions by counting video frames.</a:t>
            </a:r>
          </a:p>
        </p:txBody>
      </p:sp>
      <p:sp>
        <p:nvSpPr>
          <p:cNvPr id="4" name="TextBox 3">
            <a:extLst>
              <a:ext uri="{FF2B5EF4-FFF2-40B4-BE49-F238E27FC236}">
                <a16:creationId xmlns:a16="http://schemas.microsoft.com/office/drawing/2014/main" id="{1D1995D2-F371-4572-A971-E8A4EA1BF909}"/>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Gravitational Torque Rotation Test</a:t>
            </a:r>
          </a:p>
        </p:txBody>
      </p:sp>
      <p:sp>
        <p:nvSpPr>
          <p:cNvPr id="5" name="Slide Number Placeholder 4">
            <a:extLst>
              <a:ext uri="{FF2B5EF4-FFF2-40B4-BE49-F238E27FC236}">
                <a16:creationId xmlns:a16="http://schemas.microsoft.com/office/drawing/2014/main" id="{9282376B-E214-4A06-BED4-605760209F60}"/>
              </a:ext>
            </a:extLst>
          </p:cNvPr>
          <p:cNvSpPr>
            <a:spLocks noGrp="1"/>
          </p:cNvSpPr>
          <p:nvPr>
            <p:ph type="sldNum" sz="quarter" idx="12"/>
          </p:nvPr>
        </p:nvSpPr>
        <p:spPr/>
        <p:txBody>
          <a:bodyPr/>
          <a:lstStyle/>
          <a:p>
            <a:fld id="{76C2B03D-8C30-4030-B92D-2B496288BEF5}" type="slidenum">
              <a:rPr lang="en-US" smtClean="0"/>
              <a:t>23</a:t>
            </a:fld>
            <a:endParaRPr lang="en-US"/>
          </a:p>
        </p:txBody>
      </p:sp>
    </p:spTree>
    <p:extLst>
      <p:ext uri="{BB962C8B-B14F-4D97-AF65-F5344CB8AC3E}">
        <p14:creationId xmlns:p14="http://schemas.microsoft.com/office/powerpoint/2010/main" val="214339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3739C4-19F2-44BA-8E1F-8A47DE820FE8}"/>
              </a:ext>
            </a:extLst>
          </p:cNvPr>
          <p:cNvSpPr txBox="1"/>
          <p:nvPr/>
        </p:nvSpPr>
        <p:spPr>
          <a:xfrm>
            <a:off x="5927185" y="952993"/>
            <a:ext cx="5622390" cy="120032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It took 1.3 sec. for the wheel to rotate 0.5 revolutions giving a </a:t>
            </a:r>
            <a:r>
              <a:rPr lang="en-US" sz="2400" b="1" dirty="0"/>
              <a:t>0.38 rev/sec </a:t>
            </a:r>
            <a:r>
              <a:rPr lang="en-US" sz="2400" dirty="0"/>
              <a:t>rotation rate.</a:t>
            </a:r>
          </a:p>
        </p:txBody>
      </p:sp>
      <p:sp>
        <p:nvSpPr>
          <p:cNvPr id="4" name="TextBox 3">
            <a:extLst>
              <a:ext uri="{FF2B5EF4-FFF2-40B4-BE49-F238E27FC236}">
                <a16:creationId xmlns:a16="http://schemas.microsoft.com/office/drawing/2014/main" id="{1D1995D2-F371-4572-A971-E8A4EA1BF909}"/>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Gravitational Torque Rotation Test Results</a:t>
            </a:r>
          </a:p>
        </p:txBody>
      </p:sp>
      <p:pic>
        <p:nvPicPr>
          <p:cNvPr id="5" name="Picture 4">
            <a:extLst>
              <a:ext uri="{FF2B5EF4-FFF2-40B4-BE49-F238E27FC236}">
                <a16:creationId xmlns:a16="http://schemas.microsoft.com/office/drawing/2014/main" id="{B670B978-F977-4F2D-884F-B4100A79D84D}"/>
              </a:ext>
            </a:extLst>
          </p:cNvPr>
          <p:cNvPicPr>
            <a:picLocks noChangeAspect="1"/>
          </p:cNvPicPr>
          <p:nvPr/>
        </p:nvPicPr>
        <p:blipFill>
          <a:blip r:embed="rId2"/>
          <a:stretch>
            <a:fillRect/>
          </a:stretch>
        </p:blipFill>
        <p:spPr>
          <a:xfrm>
            <a:off x="1003788" y="1491175"/>
            <a:ext cx="4569949" cy="3538025"/>
          </a:xfrm>
          <a:prstGeom prst="rect">
            <a:avLst/>
          </a:prstGeom>
        </p:spPr>
      </p:pic>
      <p:sp>
        <p:nvSpPr>
          <p:cNvPr id="6" name="TextBox 5">
            <a:extLst>
              <a:ext uri="{FF2B5EF4-FFF2-40B4-BE49-F238E27FC236}">
                <a16:creationId xmlns:a16="http://schemas.microsoft.com/office/drawing/2014/main" id="{62027DFB-DDE2-4A34-8989-3BBF12BF5A4F}"/>
              </a:ext>
            </a:extLst>
          </p:cNvPr>
          <p:cNvSpPr txBox="1"/>
          <p:nvPr/>
        </p:nvSpPr>
        <p:spPr>
          <a:xfrm>
            <a:off x="1249676" y="5527600"/>
            <a:ext cx="9355015" cy="830997"/>
          </a:xfrm>
          <a:prstGeom prst="rect">
            <a:avLst/>
          </a:prstGeom>
          <a:noFill/>
        </p:spPr>
        <p:txBody>
          <a:bodyPr wrap="square" rtlCol="0">
            <a:spAutoFit/>
          </a:bodyPr>
          <a:lstStyle/>
          <a:p>
            <a:r>
              <a:rPr lang="en-US" sz="2400" b="1" dirty="0"/>
              <a:t>Conclusion:  </a:t>
            </a:r>
            <a:r>
              <a:rPr lang="en-US" sz="2400" dirty="0"/>
              <a:t>The required rotational rate of 0.42 rev/sec can be achieved solely by the gravitational torque.  </a:t>
            </a:r>
          </a:p>
        </p:txBody>
      </p:sp>
      <p:sp>
        <p:nvSpPr>
          <p:cNvPr id="7" name="TextBox 6">
            <a:extLst>
              <a:ext uri="{FF2B5EF4-FFF2-40B4-BE49-F238E27FC236}">
                <a16:creationId xmlns:a16="http://schemas.microsoft.com/office/drawing/2014/main" id="{2062E041-9540-42D2-A7FC-DC9BF0F52B14}"/>
              </a:ext>
            </a:extLst>
          </p:cNvPr>
          <p:cNvSpPr txBox="1"/>
          <p:nvPr/>
        </p:nvSpPr>
        <p:spPr>
          <a:xfrm>
            <a:off x="6217920" y="4193249"/>
            <a:ext cx="4970292" cy="1200329"/>
          </a:xfrm>
          <a:prstGeom prst="rect">
            <a:avLst/>
          </a:prstGeom>
          <a:noFill/>
        </p:spPr>
        <p:txBody>
          <a:bodyPr wrap="square" rtlCol="0">
            <a:spAutoFit/>
          </a:bodyPr>
          <a:lstStyle/>
          <a:p>
            <a:r>
              <a:rPr lang="en-US" sz="2400" dirty="0">
                <a:solidFill>
                  <a:srgbClr val="FF0000"/>
                </a:solidFill>
              </a:rPr>
              <a:t>Note:  This is a conservative test since additional compartments will fill with water as the wheel rotates…</a:t>
            </a:r>
          </a:p>
        </p:txBody>
      </p:sp>
      <p:sp>
        <p:nvSpPr>
          <p:cNvPr id="8" name="TextBox 7">
            <a:extLst>
              <a:ext uri="{FF2B5EF4-FFF2-40B4-BE49-F238E27FC236}">
                <a16:creationId xmlns:a16="http://schemas.microsoft.com/office/drawing/2014/main" id="{5BE6AD91-1A35-4F50-9464-849047F4F781}"/>
              </a:ext>
            </a:extLst>
          </p:cNvPr>
          <p:cNvSpPr txBox="1"/>
          <p:nvPr/>
        </p:nvSpPr>
        <p:spPr>
          <a:xfrm>
            <a:off x="5927184" y="2174427"/>
            <a:ext cx="5622390" cy="1938992"/>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Since some gravity torque was still being supplied after 0.5 revolutions, the wheel continued to accelerate.  It took 2.4 sec. for the wheel to rotate 1.0 revolution giving a </a:t>
            </a:r>
            <a:r>
              <a:rPr lang="en-US" sz="2400" b="1" dirty="0"/>
              <a:t>0.42 rev/sec </a:t>
            </a:r>
            <a:r>
              <a:rPr lang="en-US" sz="2400" dirty="0"/>
              <a:t>rotation rate.</a:t>
            </a:r>
          </a:p>
        </p:txBody>
      </p:sp>
      <p:sp>
        <p:nvSpPr>
          <p:cNvPr id="2" name="Slide Number Placeholder 1">
            <a:extLst>
              <a:ext uri="{FF2B5EF4-FFF2-40B4-BE49-F238E27FC236}">
                <a16:creationId xmlns:a16="http://schemas.microsoft.com/office/drawing/2014/main" id="{2E1EF8A1-B03D-4F0A-9F49-4024FC3B2D44}"/>
              </a:ext>
            </a:extLst>
          </p:cNvPr>
          <p:cNvSpPr>
            <a:spLocks noGrp="1"/>
          </p:cNvSpPr>
          <p:nvPr>
            <p:ph type="sldNum" sz="quarter" idx="12"/>
          </p:nvPr>
        </p:nvSpPr>
        <p:spPr/>
        <p:txBody>
          <a:bodyPr/>
          <a:lstStyle/>
          <a:p>
            <a:fld id="{76C2B03D-8C30-4030-B92D-2B496288BEF5}" type="slidenum">
              <a:rPr lang="en-US" smtClean="0"/>
              <a:t>24</a:t>
            </a:fld>
            <a:endParaRPr lang="en-US"/>
          </a:p>
        </p:txBody>
      </p:sp>
    </p:spTree>
    <p:extLst>
      <p:ext uri="{BB962C8B-B14F-4D97-AF65-F5344CB8AC3E}">
        <p14:creationId xmlns:p14="http://schemas.microsoft.com/office/powerpoint/2010/main" val="389427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981178" y="2335236"/>
            <a:ext cx="6229643" cy="1200329"/>
          </a:xfrm>
          <a:prstGeom prst="rect">
            <a:avLst/>
          </a:prstGeom>
          <a:noFill/>
        </p:spPr>
        <p:txBody>
          <a:bodyPr wrap="square" rtlCol="0">
            <a:spAutoFit/>
          </a:bodyPr>
          <a:lstStyle/>
          <a:p>
            <a:pPr algn="ctr"/>
            <a:r>
              <a:rPr lang="en-US" sz="3600" dirty="0"/>
              <a:t>Estimating the required</a:t>
            </a:r>
          </a:p>
          <a:p>
            <a:pPr algn="ctr"/>
            <a:r>
              <a:rPr lang="en-US" sz="3600" b="1" dirty="0"/>
              <a:t>Water Flow Rate</a:t>
            </a:r>
          </a:p>
        </p:txBody>
      </p:sp>
      <p:sp>
        <p:nvSpPr>
          <p:cNvPr id="3" name="Slide Number Placeholder 2">
            <a:extLst>
              <a:ext uri="{FF2B5EF4-FFF2-40B4-BE49-F238E27FC236}">
                <a16:creationId xmlns:a16="http://schemas.microsoft.com/office/drawing/2014/main" id="{6A277806-4A86-42B5-818D-C8A018793EE0}"/>
              </a:ext>
            </a:extLst>
          </p:cNvPr>
          <p:cNvSpPr>
            <a:spLocks noGrp="1"/>
          </p:cNvSpPr>
          <p:nvPr>
            <p:ph type="sldNum" sz="quarter" idx="12"/>
          </p:nvPr>
        </p:nvSpPr>
        <p:spPr/>
        <p:txBody>
          <a:bodyPr/>
          <a:lstStyle/>
          <a:p>
            <a:fld id="{76C2B03D-8C30-4030-B92D-2B496288BEF5}" type="slidenum">
              <a:rPr lang="en-US" smtClean="0"/>
              <a:t>25</a:t>
            </a:fld>
            <a:endParaRPr lang="en-US"/>
          </a:p>
        </p:txBody>
      </p:sp>
    </p:spTree>
    <p:extLst>
      <p:ext uri="{BB962C8B-B14F-4D97-AF65-F5344CB8AC3E}">
        <p14:creationId xmlns:p14="http://schemas.microsoft.com/office/powerpoint/2010/main" val="376803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EDFF67-47BF-4374-BA1B-6AD3C3539F53}"/>
              </a:ext>
            </a:extLst>
          </p:cNvPr>
          <p:cNvSpPr txBox="1"/>
          <p:nvPr/>
        </p:nvSpPr>
        <p:spPr>
          <a:xfrm>
            <a:off x="1097281" y="910204"/>
            <a:ext cx="10114670" cy="1200329"/>
          </a:xfrm>
          <a:prstGeom prst="rect">
            <a:avLst/>
          </a:prstGeom>
          <a:noFill/>
        </p:spPr>
        <p:txBody>
          <a:bodyPr wrap="square" rtlCol="0">
            <a:spAutoFit/>
          </a:bodyPr>
          <a:lstStyle/>
          <a:p>
            <a:r>
              <a:rPr lang="en-US" sz="2400" dirty="0"/>
              <a:t>With the Water Wheel spinning at </a:t>
            </a:r>
            <a:r>
              <a:rPr lang="en-US" sz="2400" b="1" dirty="0"/>
              <a:t>0.42 revolutions/sec</a:t>
            </a:r>
            <a:r>
              <a:rPr lang="en-US" sz="2400" dirty="0"/>
              <a:t> (required to get 12 VDC output), the time each compartment of the 15-compartment water wheel will be exposed to the water flow is estimated as follows:  </a:t>
            </a:r>
          </a:p>
        </p:txBody>
      </p:sp>
      <p:sp>
        <p:nvSpPr>
          <p:cNvPr id="3" name="TextBox 2">
            <a:extLst>
              <a:ext uri="{FF2B5EF4-FFF2-40B4-BE49-F238E27FC236}">
                <a16:creationId xmlns:a16="http://schemas.microsoft.com/office/drawing/2014/main" id="{3F7E24A6-A9B0-4F81-9A88-D19929D0A3DC}"/>
              </a:ext>
            </a:extLst>
          </p:cNvPr>
          <p:cNvSpPr txBox="1"/>
          <p:nvPr/>
        </p:nvSpPr>
        <p:spPr>
          <a:xfrm>
            <a:off x="1477105" y="2237191"/>
            <a:ext cx="2115182" cy="1200329"/>
          </a:xfrm>
          <a:prstGeom prst="rect">
            <a:avLst/>
          </a:prstGeom>
          <a:noFill/>
        </p:spPr>
        <p:txBody>
          <a:bodyPr wrap="square" rtlCol="0">
            <a:spAutoFit/>
          </a:bodyPr>
          <a:lstStyle/>
          <a:p>
            <a:r>
              <a:rPr lang="en-US" sz="2400" dirty="0"/>
              <a:t>              rev       </a:t>
            </a:r>
          </a:p>
          <a:p>
            <a:r>
              <a:rPr lang="en-US" sz="2400" dirty="0"/>
              <a:t>0.42   ----------   </a:t>
            </a:r>
          </a:p>
          <a:p>
            <a:r>
              <a:rPr lang="en-US" sz="2400" dirty="0"/>
              <a:t>              sec       </a:t>
            </a:r>
          </a:p>
        </p:txBody>
      </p:sp>
      <p:sp>
        <p:nvSpPr>
          <p:cNvPr id="5" name="TextBox 4">
            <a:extLst>
              <a:ext uri="{FF2B5EF4-FFF2-40B4-BE49-F238E27FC236}">
                <a16:creationId xmlns:a16="http://schemas.microsoft.com/office/drawing/2014/main" id="{B52C6903-0153-4204-BB7F-69576999CB21}"/>
              </a:ext>
            </a:extLst>
          </p:cNvPr>
          <p:cNvSpPr txBox="1"/>
          <p:nvPr/>
        </p:nvSpPr>
        <p:spPr>
          <a:xfrm>
            <a:off x="1477104" y="5005123"/>
            <a:ext cx="9594165" cy="1200329"/>
          </a:xfrm>
          <a:prstGeom prst="rect">
            <a:avLst/>
          </a:prstGeom>
          <a:noFill/>
        </p:spPr>
        <p:txBody>
          <a:bodyPr wrap="square" rtlCol="0">
            <a:spAutoFit/>
          </a:bodyPr>
          <a:lstStyle/>
          <a:p>
            <a:r>
              <a:rPr lang="en-US" sz="2400" dirty="0"/>
              <a:t>                                               2.3 Liters   </a:t>
            </a:r>
            <a:r>
              <a:rPr lang="en-US" sz="1600" dirty="0"/>
              <a:t>(amount of water in a compartment)</a:t>
            </a:r>
          </a:p>
          <a:p>
            <a:r>
              <a:rPr lang="en-US" sz="2400" b="1" dirty="0"/>
              <a:t>Required Flow Rate</a:t>
            </a:r>
            <a:r>
              <a:rPr lang="en-US" sz="2400" dirty="0"/>
              <a:t>   =   ----------------   =   </a:t>
            </a:r>
            <a:r>
              <a:rPr lang="en-US" sz="2400" b="1" dirty="0"/>
              <a:t>14.4 Liters/sec</a:t>
            </a:r>
            <a:r>
              <a:rPr lang="en-US" sz="2400" dirty="0"/>
              <a:t>   (3.8 gal/sec)</a:t>
            </a:r>
          </a:p>
          <a:p>
            <a:r>
              <a:rPr lang="en-US" sz="2400" dirty="0"/>
              <a:t>	                                  0.16 sec</a:t>
            </a:r>
          </a:p>
        </p:txBody>
      </p:sp>
      <p:sp>
        <p:nvSpPr>
          <p:cNvPr id="6" name="TextBox 5">
            <a:extLst>
              <a:ext uri="{FF2B5EF4-FFF2-40B4-BE49-F238E27FC236}">
                <a16:creationId xmlns:a16="http://schemas.microsoft.com/office/drawing/2014/main" id="{CF375830-FD73-4911-822D-19368A98D3DF}"/>
              </a:ext>
            </a:extLst>
          </p:cNvPr>
          <p:cNvSpPr txBox="1"/>
          <p:nvPr/>
        </p:nvSpPr>
        <p:spPr>
          <a:xfrm>
            <a:off x="2361028" y="145045"/>
            <a:ext cx="7469944" cy="584775"/>
          </a:xfrm>
          <a:prstGeom prst="rect">
            <a:avLst/>
          </a:prstGeom>
          <a:noFill/>
        </p:spPr>
        <p:txBody>
          <a:bodyPr wrap="square" rtlCol="0">
            <a:spAutoFit/>
          </a:bodyPr>
          <a:lstStyle/>
          <a:p>
            <a:pPr algn="ctr"/>
            <a:r>
              <a:rPr lang="en-US" sz="3200" dirty="0">
                <a:solidFill>
                  <a:srgbClr val="FF0000"/>
                </a:solidFill>
              </a:rPr>
              <a:t>Estimated Required Water Flow Rate</a:t>
            </a:r>
          </a:p>
        </p:txBody>
      </p:sp>
      <p:sp>
        <p:nvSpPr>
          <p:cNvPr id="7" name="TextBox 6">
            <a:extLst>
              <a:ext uri="{FF2B5EF4-FFF2-40B4-BE49-F238E27FC236}">
                <a16:creationId xmlns:a16="http://schemas.microsoft.com/office/drawing/2014/main" id="{6B9D6334-AB6F-4CE6-9030-90CF2019240B}"/>
              </a:ext>
            </a:extLst>
          </p:cNvPr>
          <p:cNvSpPr txBox="1"/>
          <p:nvPr/>
        </p:nvSpPr>
        <p:spPr>
          <a:xfrm>
            <a:off x="1477104" y="3621157"/>
            <a:ext cx="9594165" cy="1200329"/>
          </a:xfrm>
          <a:prstGeom prst="rect">
            <a:avLst/>
          </a:prstGeom>
          <a:noFill/>
        </p:spPr>
        <p:txBody>
          <a:bodyPr wrap="square" rtlCol="0">
            <a:spAutoFit/>
          </a:bodyPr>
          <a:lstStyle/>
          <a:p>
            <a:r>
              <a:rPr lang="en-US" sz="2400" dirty="0"/>
              <a:t>                                                                   1 Compartment</a:t>
            </a:r>
          </a:p>
          <a:p>
            <a:r>
              <a:rPr lang="en-US" sz="2400" dirty="0"/>
              <a:t>Water Supply Exposure Time   =   --------------------------------   =   0.16 sec</a:t>
            </a:r>
          </a:p>
          <a:p>
            <a:r>
              <a:rPr lang="en-US" sz="2400" dirty="0"/>
              <a:t>                                                              6.3 Compartment/sec</a:t>
            </a:r>
          </a:p>
        </p:txBody>
      </p:sp>
      <p:sp>
        <p:nvSpPr>
          <p:cNvPr id="8" name="TextBox 7">
            <a:extLst>
              <a:ext uri="{FF2B5EF4-FFF2-40B4-BE49-F238E27FC236}">
                <a16:creationId xmlns:a16="http://schemas.microsoft.com/office/drawing/2014/main" id="{0D2E5EFA-9289-41FB-BA06-FF431A58492E}"/>
              </a:ext>
            </a:extLst>
          </p:cNvPr>
          <p:cNvSpPr txBox="1"/>
          <p:nvPr/>
        </p:nvSpPr>
        <p:spPr>
          <a:xfrm>
            <a:off x="3508555" y="2265680"/>
            <a:ext cx="3414759" cy="1200329"/>
          </a:xfrm>
          <a:prstGeom prst="rect">
            <a:avLst/>
          </a:prstGeom>
          <a:noFill/>
        </p:spPr>
        <p:txBody>
          <a:bodyPr wrap="square" rtlCol="0">
            <a:spAutoFit/>
          </a:bodyPr>
          <a:lstStyle/>
          <a:p>
            <a:r>
              <a:rPr lang="en-US" sz="2400" dirty="0"/>
              <a:t>         15 compartments  </a:t>
            </a:r>
          </a:p>
          <a:p>
            <a:r>
              <a:rPr lang="en-US" sz="2400" dirty="0"/>
              <a:t>X      ------------------------  </a:t>
            </a:r>
          </a:p>
          <a:p>
            <a:r>
              <a:rPr lang="en-US" sz="2400" dirty="0"/>
              <a:t>                    rev                </a:t>
            </a:r>
          </a:p>
        </p:txBody>
      </p:sp>
      <p:sp>
        <p:nvSpPr>
          <p:cNvPr id="9" name="TextBox 8">
            <a:extLst>
              <a:ext uri="{FF2B5EF4-FFF2-40B4-BE49-F238E27FC236}">
                <a16:creationId xmlns:a16="http://schemas.microsoft.com/office/drawing/2014/main" id="{BBA90334-1CBC-4D9E-B912-9F08BCD3583F}"/>
              </a:ext>
            </a:extLst>
          </p:cNvPr>
          <p:cNvSpPr txBox="1"/>
          <p:nvPr/>
        </p:nvSpPr>
        <p:spPr>
          <a:xfrm>
            <a:off x="6668089" y="2294169"/>
            <a:ext cx="3733211" cy="1200329"/>
          </a:xfrm>
          <a:prstGeom prst="rect">
            <a:avLst/>
          </a:prstGeom>
          <a:noFill/>
        </p:spPr>
        <p:txBody>
          <a:bodyPr wrap="square" rtlCol="0">
            <a:spAutoFit/>
          </a:bodyPr>
          <a:lstStyle/>
          <a:p>
            <a:r>
              <a:rPr lang="en-US" sz="2400" dirty="0"/>
              <a:t>                  compartments</a:t>
            </a:r>
          </a:p>
          <a:p>
            <a:r>
              <a:rPr lang="en-US" sz="2400" dirty="0"/>
              <a:t> =    6.3     ---------------------</a:t>
            </a:r>
          </a:p>
          <a:p>
            <a:r>
              <a:rPr lang="en-US" sz="2400" dirty="0"/>
              <a:t>                            sec </a:t>
            </a:r>
          </a:p>
        </p:txBody>
      </p:sp>
      <p:sp>
        <p:nvSpPr>
          <p:cNvPr id="4" name="Slide Number Placeholder 3">
            <a:extLst>
              <a:ext uri="{FF2B5EF4-FFF2-40B4-BE49-F238E27FC236}">
                <a16:creationId xmlns:a16="http://schemas.microsoft.com/office/drawing/2014/main" id="{331BD428-7F01-47E6-9D41-E9801DFDCB14}"/>
              </a:ext>
            </a:extLst>
          </p:cNvPr>
          <p:cNvSpPr>
            <a:spLocks noGrp="1"/>
          </p:cNvSpPr>
          <p:nvPr>
            <p:ph type="sldNum" sz="quarter" idx="12"/>
          </p:nvPr>
        </p:nvSpPr>
        <p:spPr/>
        <p:txBody>
          <a:bodyPr/>
          <a:lstStyle/>
          <a:p>
            <a:fld id="{76C2B03D-8C30-4030-B92D-2B496288BEF5}" type="slidenum">
              <a:rPr lang="en-US" smtClean="0"/>
              <a:t>26</a:t>
            </a:fld>
            <a:endParaRPr lang="en-US"/>
          </a:p>
        </p:txBody>
      </p:sp>
    </p:spTree>
    <p:extLst>
      <p:ext uri="{BB962C8B-B14F-4D97-AF65-F5344CB8AC3E}">
        <p14:creationId xmlns:p14="http://schemas.microsoft.com/office/powerpoint/2010/main" val="409877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981178" y="2335236"/>
            <a:ext cx="6229643" cy="1754326"/>
          </a:xfrm>
          <a:prstGeom prst="rect">
            <a:avLst/>
          </a:prstGeom>
          <a:noFill/>
        </p:spPr>
        <p:txBody>
          <a:bodyPr wrap="square" rtlCol="0">
            <a:spAutoFit/>
          </a:bodyPr>
          <a:lstStyle/>
          <a:p>
            <a:pPr algn="ctr"/>
            <a:r>
              <a:rPr lang="en-US" sz="3600" dirty="0"/>
              <a:t>Developing a Water Flume to Provide a Controlled Water Flow for Testing</a:t>
            </a:r>
          </a:p>
        </p:txBody>
      </p:sp>
      <p:sp>
        <p:nvSpPr>
          <p:cNvPr id="3" name="Slide Number Placeholder 2">
            <a:extLst>
              <a:ext uri="{FF2B5EF4-FFF2-40B4-BE49-F238E27FC236}">
                <a16:creationId xmlns:a16="http://schemas.microsoft.com/office/drawing/2014/main" id="{08DD195F-61A9-45DA-BEAF-5C1E6E0F38A0}"/>
              </a:ext>
            </a:extLst>
          </p:cNvPr>
          <p:cNvSpPr>
            <a:spLocks noGrp="1"/>
          </p:cNvSpPr>
          <p:nvPr>
            <p:ph type="sldNum" sz="quarter" idx="12"/>
          </p:nvPr>
        </p:nvSpPr>
        <p:spPr/>
        <p:txBody>
          <a:bodyPr/>
          <a:lstStyle/>
          <a:p>
            <a:fld id="{76C2B03D-8C30-4030-B92D-2B496288BEF5}" type="slidenum">
              <a:rPr lang="en-US" smtClean="0"/>
              <a:t>27</a:t>
            </a:fld>
            <a:endParaRPr lang="en-US"/>
          </a:p>
        </p:txBody>
      </p:sp>
    </p:spTree>
    <p:extLst>
      <p:ext uri="{BB962C8B-B14F-4D97-AF65-F5344CB8AC3E}">
        <p14:creationId xmlns:p14="http://schemas.microsoft.com/office/powerpoint/2010/main" val="1626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63F12-2085-448B-B3FB-CCFAAA7437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83213" y="1913206"/>
            <a:ext cx="4586068" cy="3031587"/>
          </a:xfrm>
          <a:prstGeom prst="rect">
            <a:avLst/>
          </a:prstGeom>
        </p:spPr>
      </p:pic>
      <p:sp>
        <p:nvSpPr>
          <p:cNvPr id="3" name="TextBox 2">
            <a:extLst>
              <a:ext uri="{FF2B5EF4-FFF2-40B4-BE49-F238E27FC236}">
                <a16:creationId xmlns:a16="http://schemas.microsoft.com/office/drawing/2014/main" id="{BA31A000-AC21-4D8B-BF1A-6AAE8945C109}"/>
              </a:ext>
            </a:extLst>
          </p:cNvPr>
          <p:cNvSpPr txBox="1"/>
          <p:nvPr/>
        </p:nvSpPr>
        <p:spPr>
          <a:xfrm>
            <a:off x="6217919" y="1535780"/>
            <a:ext cx="5050302" cy="1569660"/>
          </a:xfrm>
          <a:prstGeom prst="rect">
            <a:avLst/>
          </a:prstGeom>
          <a:noFill/>
        </p:spPr>
        <p:txBody>
          <a:bodyPr wrap="square" rtlCol="0">
            <a:spAutoFit/>
          </a:bodyPr>
          <a:lstStyle/>
          <a:p>
            <a:r>
              <a:rPr lang="en-US" sz="2400" dirty="0"/>
              <a:t>Due to the lack of a flowing water source to test the water wheel, a flume system had to be developed to provide a controlled water flow.</a:t>
            </a:r>
          </a:p>
        </p:txBody>
      </p:sp>
      <p:sp>
        <p:nvSpPr>
          <p:cNvPr id="4" name="TextBox 3">
            <a:extLst>
              <a:ext uri="{FF2B5EF4-FFF2-40B4-BE49-F238E27FC236}">
                <a16:creationId xmlns:a16="http://schemas.microsoft.com/office/drawing/2014/main" id="{4E3BCBAA-9C32-4E11-97B6-355CA7C769C6}"/>
              </a:ext>
            </a:extLst>
          </p:cNvPr>
          <p:cNvSpPr txBox="1"/>
          <p:nvPr/>
        </p:nvSpPr>
        <p:spPr>
          <a:xfrm>
            <a:off x="6217919" y="3376243"/>
            <a:ext cx="5050301" cy="1938992"/>
          </a:xfrm>
          <a:prstGeom prst="rect">
            <a:avLst/>
          </a:prstGeom>
          <a:noFill/>
        </p:spPr>
        <p:txBody>
          <a:bodyPr wrap="square" rtlCol="0">
            <a:spAutoFit/>
          </a:bodyPr>
          <a:lstStyle/>
          <a:p>
            <a:r>
              <a:rPr lang="en-US" sz="2400" dirty="0"/>
              <a:t>The full scale flume is shown in the image, but a table-top experiment was needed to test the concept and develop an analytical tool to aid in selecting full-scale test parameters.</a:t>
            </a:r>
          </a:p>
        </p:txBody>
      </p:sp>
      <p:sp>
        <p:nvSpPr>
          <p:cNvPr id="5" name="Slide Number Placeholder 4">
            <a:extLst>
              <a:ext uri="{FF2B5EF4-FFF2-40B4-BE49-F238E27FC236}">
                <a16:creationId xmlns:a16="http://schemas.microsoft.com/office/drawing/2014/main" id="{1C119373-2CE1-4006-93A8-E746A6AFEFB3}"/>
              </a:ext>
            </a:extLst>
          </p:cNvPr>
          <p:cNvSpPr>
            <a:spLocks noGrp="1"/>
          </p:cNvSpPr>
          <p:nvPr>
            <p:ph type="sldNum" sz="quarter" idx="12"/>
          </p:nvPr>
        </p:nvSpPr>
        <p:spPr/>
        <p:txBody>
          <a:bodyPr/>
          <a:lstStyle/>
          <a:p>
            <a:fld id="{76C2B03D-8C30-4030-B92D-2B496288BEF5}" type="slidenum">
              <a:rPr lang="en-US" smtClean="0"/>
              <a:t>28</a:t>
            </a:fld>
            <a:endParaRPr lang="en-US"/>
          </a:p>
        </p:txBody>
      </p:sp>
    </p:spTree>
    <p:extLst>
      <p:ext uri="{BB962C8B-B14F-4D97-AF65-F5344CB8AC3E}">
        <p14:creationId xmlns:p14="http://schemas.microsoft.com/office/powerpoint/2010/main" val="28678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53B3C8E6-0C92-4EF0-939C-BB2B36112EF6}"/>
              </a:ext>
            </a:extLst>
          </p:cNvPr>
          <p:cNvSpPr txBox="1"/>
          <p:nvPr/>
        </p:nvSpPr>
        <p:spPr>
          <a:xfrm>
            <a:off x="6821955" y="1344715"/>
            <a:ext cx="4859538" cy="1200329"/>
          </a:xfrm>
          <a:prstGeom prst="rect">
            <a:avLst/>
          </a:prstGeom>
          <a:noFill/>
        </p:spPr>
        <p:txBody>
          <a:bodyPr wrap="square" rtlCol="0">
            <a:spAutoFit/>
          </a:bodyPr>
          <a:lstStyle/>
          <a:p>
            <a:r>
              <a:rPr lang="en-US" sz="2400" dirty="0"/>
              <a:t>From a theoretical perspective, the water in the tube can be thought of as “packets” of water.</a:t>
            </a:r>
          </a:p>
        </p:txBody>
      </p:sp>
      <p:sp>
        <p:nvSpPr>
          <p:cNvPr id="49" name="TextBox 48">
            <a:extLst>
              <a:ext uri="{FF2B5EF4-FFF2-40B4-BE49-F238E27FC236}">
                <a16:creationId xmlns:a16="http://schemas.microsoft.com/office/drawing/2014/main" id="{E9FA4056-CC0D-4C7B-88ED-60961D81D8AF}"/>
              </a:ext>
            </a:extLst>
          </p:cNvPr>
          <p:cNvSpPr txBox="1"/>
          <p:nvPr/>
        </p:nvSpPr>
        <p:spPr>
          <a:xfrm>
            <a:off x="6801742" y="2633438"/>
            <a:ext cx="4859538" cy="830997"/>
          </a:xfrm>
          <a:prstGeom prst="rect">
            <a:avLst/>
          </a:prstGeom>
          <a:noFill/>
        </p:spPr>
        <p:txBody>
          <a:bodyPr wrap="square" rtlCol="0">
            <a:spAutoFit/>
          </a:bodyPr>
          <a:lstStyle/>
          <a:p>
            <a:r>
              <a:rPr lang="en-US" sz="2400" dirty="0"/>
              <a:t>Gravity accelerates each packet down the tube.</a:t>
            </a:r>
          </a:p>
        </p:txBody>
      </p:sp>
      <p:sp>
        <p:nvSpPr>
          <p:cNvPr id="50" name="TextBox 49">
            <a:extLst>
              <a:ext uri="{FF2B5EF4-FFF2-40B4-BE49-F238E27FC236}">
                <a16:creationId xmlns:a16="http://schemas.microsoft.com/office/drawing/2014/main" id="{20E8D908-5EA5-4053-AEEB-23F3271027F4}"/>
              </a:ext>
            </a:extLst>
          </p:cNvPr>
          <p:cNvSpPr txBox="1"/>
          <p:nvPr/>
        </p:nvSpPr>
        <p:spPr>
          <a:xfrm>
            <a:off x="6801742" y="3554321"/>
            <a:ext cx="4859538" cy="1569660"/>
          </a:xfrm>
          <a:prstGeom prst="rect">
            <a:avLst/>
          </a:prstGeom>
          <a:noFill/>
        </p:spPr>
        <p:txBody>
          <a:bodyPr wrap="square" rtlCol="0">
            <a:spAutoFit/>
          </a:bodyPr>
          <a:lstStyle/>
          <a:p>
            <a:r>
              <a:rPr lang="en-US" sz="2400" dirty="0"/>
              <a:t>This means the water draining through the tube should act like a mass sliding down a frictionless inclined plane.</a:t>
            </a:r>
          </a:p>
        </p:txBody>
      </p:sp>
      <p:grpSp>
        <p:nvGrpSpPr>
          <p:cNvPr id="54" name="Group 53">
            <a:extLst>
              <a:ext uri="{FF2B5EF4-FFF2-40B4-BE49-F238E27FC236}">
                <a16:creationId xmlns:a16="http://schemas.microsoft.com/office/drawing/2014/main" id="{C53EBFD3-82F2-4754-92BF-9F78FE6B6E9D}"/>
              </a:ext>
            </a:extLst>
          </p:cNvPr>
          <p:cNvGrpSpPr/>
          <p:nvPr/>
        </p:nvGrpSpPr>
        <p:grpSpPr>
          <a:xfrm>
            <a:off x="1294228" y="997234"/>
            <a:ext cx="5036234" cy="2083592"/>
            <a:chOff x="1294228" y="997234"/>
            <a:chExt cx="5036234" cy="2083592"/>
          </a:xfrm>
        </p:grpSpPr>
        <p:grpSp>
          <p:nvGrpSpPr>
            <p:cNvPr id="17" name="Group 16">
              <a:extLst>
                <a:ext uri="{FF2B5EF4-FFF2-40B4-BE49-F238E27FC236}">
                  <a16:creationId xmlns:a16="http://schemas.microsoft.com/office/drawing/2014/main" id="{0513F3BE-271A-4A4F-AE28-93B0128B62D7}"/>
                </a:ext>
              </a:extLst>
            </p:cNvPr>
            <p:cNvGrpSpPr/>
            <p:nvPr/>
          </p:nvGrpSpPr>
          <p:grpSpPr>
            <a:xfrm>
              <a:off x="1294228" y="1482358"/>
              <a:ext cx="5036234" cy="1598468"/>
              <a:chOff x="3038621" y="2115403"/>
              <a:chExt cx="6419277" cy="2015630"/>
            </a:xfrm>
          </p:grpSpPr>
          <p:sp>
            <p:nvSpPr>
              <p:cNvPr id="2" name="Freeform: Shape 1">
                <a:extLst>
                  <a:ext uri="{FF2B5EF4-FFF2-40B4-BE49-F238E27FC236}">
                    <a16:creationId xmlns:a16="http://schemas.microsoft.com/office/drawing/2014/main" id="{815832A3-B7C2-4F51-B161-CEFB12FAE9BF}"/>
                  </a:ext>
                </a:extLst>
              </p:cNvPr>
              <p:cNvSpPr/>
              <p:nvPr/>
            </p:nvSpPr>
            <p:spPr>
              <a:xfrm>
                <a:off x="3469207" y="2115403"/>
                <a:ext cx="5850316" cy="2015630"/>
              </a:xfrm>
              <a:custGeom>
                <a:avLst/>
                <a:gdLst>
                  <a:gd name="connsiteX0" fmla="*/ 0 w 5022166"/>
                  <a:gd name="connsiteY0" fmla="*/ 14068 h 1702191"/>
                  <a:gd name="connsiteX1" fmla="*/ 787791 w 5022166"/>
                  <a:gd name="connsiteY1" fmla="*/ 0 h 1702191"/>
                  <a:gd name="connsiteX2" fmla="*/ 5022166 w 5022166"/>
                  <a:gd name="connsiteY2" fmla="*/ 1420837 h 1702191"/>
                  <a:gd name="connsiteX3" fmla="*/ 4923693 w 5022166"/>
                  <a:gd name="connsiteY3" fmla="*/ 1702191 h 1702191"/>
                  <a:gd name="connsiteX4" fmla="*/ 0 w 5022166"/>
                  <a:gd name="connsiteY4" fmla="*/ 14068 h 1702191"/>
                  <a:gd name="connsiteX0" fmla="*/ 0 w 5022166"/>
                  <a:gd name="connsiteY0" fmla="*/ 14068 h 1738231"/>
                  <a:gd name="connsiteX1" fmla="*/ 787791 w 5022166"/>
                  <a:gd name="connsiteY1" fmla="*/ 0 h 1738231"/>
                  <a:gd name="connsiteX2" fmla="*/ 5022166 w 5022166"/>
                  <a:gd name="connsiteY2" fmla="*/ 1420837 h 1738231"/>
                  <a:gd name="connsiteX3" fmla="*/ 4935409 w 5022166"/>
                  <a:gd name="connsiteY3" fmla="*/ 1738231 h 1738231"/>
                  <a:gd name="connsiteX4" fmla="*/ 0 w 5022166"/>
                  <a:gd name="connsiteY4" fmla="*/ 14068 h 1738231"/>
                  <a:gd name="connsiteX0" fmla="*/ 0 w 5022166"/>
                  <a:gd name="connsiteY0" fmla="*/ 50108 h 1774271"/>
                  <a:gd name="connsiteX1" fmla="*/ 822938 w 5022166"/>
                  <a:gd name="connsiteY1" fmla="*/ 0 h 1774271"/>
                  <a:gd name="connsiteX2" fmla="*/ 5022166 w 5022166"/>
                  <a:gd name="connsiteY2" fmla="*/ 1456877 h 1774271"/>
                  <a:gd name="connsiteX3" fmla="*/ 4935409 w 5022166"/>
                  <a:gd name="connsiteY3" fmla="*/ 1774271 h 1774271"/>
                  <a:gd name="connsiteX4" fmla="*/ 0 w 5022166"/>
                  <a:gd name="connsiteY4" fmla="*/ 50108 h 1774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166" h="1774271">
                    <a:moveTo>
                      <a:pt x="0" y="50108"/>
                    </a:moveTo>
                    <a:lnTo>
                      <a:pt x="822938" y="0"/>
                    </a:lnTo>
                    <a:lnTo>
                      <a:pt x="5022166" y="1456877"/>
                    </a:lnTo>
                    <a:lnTo>
                      <a:pt x="4935409" y="1774271"/>
                    </a:lnTo>
                    <a:lnTo>
                      <a:pt x="0" y="5010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28C9BCA-7B9E-46E5-9185-66ED41448160}"/>
                  </a:ext>
                </a:extLst>
              </p:cNvPr>
              <p:cNvSpPr/>
              <p:nvPr/>
            </p:nvSpPr>
            <p:spPr>
              <a:xfrm rot="1125573">
                <a:off x="3038621" y="2765483"/>
                <a:ext cx="6419277" cy="356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D90D051-DAF6-4849-8551-835A4B08C0F6}"/>
                  </a:ext>
                </a:extLst>
              </p:cNvPr>
              <p:cNvGrpSpPr/>
              <p:nvPr/>
            </p:nvGrpSpPr>
            <p:grpSpPr>
              <a:xfrm>
                <a:off x="3979601" y="2118042"/>
                <a:ext cx="5271428" cy="1897354"/>
                <a:chOff x="3847192" y="2327309"/>
                <a:chExt cx="4525221" cy="1670159"/>
              </a:xfrm>
            </p:grpSpPr>
            <p:sp>
              <p:nvSpPr>
                <p:cNvPr id="5" name="Rectangle: Rounded Corners 4">
                  <a:extLst>
                    <a:ext uri="{FF2B5EF4-FFF2-40B4-BE49-F238E27FC236}">
                      <a16:creationId xmlns:a16="http://schemas.microsoft.com/office/drawing/2014/main" id="{ECFE7B95-3030-4C29-B11D-DEDF07F09F47}"/>
                    </a:ext>
                  </a:extLst>
                </p:cNvPr>
                <p:cNvSpPr/>
                <p:nvPr/>
              </p:nvSpPr>
              <p:spPr>
                <a:xfrm rot="17451881">
                  <a:off x="3926062" y="2248439"/>
                  <a:ext cx="236155" cy="3938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2E8696B3-41BB-4048-8333-9EB65F54DFF1}"/>
                    </a:ext>
                  </a:extLst>
                </p:cNvPr>
                <p:cNvSpPr/>
                <p:nvPr/>
              </p:nvSpPr>
              <p:spPr>
                <a:xfrm rot="17451881">
                  <a:off x="4335854" y="2386716"/>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9DE21F93-7E5A-4FF5-992F-84BA572A2AE5}"/>
                    </a:ext>
                  </a:extLst>
                </p:cNvPr>
                <p:cNvSpPr/>
                <p:nvPr/>
              </p:nvSpPr>
              <p:spPr>
                <a:xfrm rot="17451881">
                  <a:off x="4753706" y="2541565"/>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E9C99FA-8661-4524-AD28-FFC8B6F2F940}"/>
                    </a:ext>
                  </a:extLst>
                </p:cNvPr>
                <p:cNvSpPr/>
                <p:nvPr/>
              </p:nvSpPr>
              <p:spPr>
                <a:xfrm rot="17451881">
                  <a:off x="5163500" y="2679842"/>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664268A-59C4-4B00-A436-B7176E7C9920}"/>
                    </a:ext>
                  </a:extLst>
                </p:cNvPr>
                <p:cNvSpPr/>
                <p:nvPr/>
              </p:nvSpPr>
              <p:spPr>
                <a:xfrm rot="17451881">
                  <a:off x="5583703" y="2822922"/>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480E777-39FD-446C-854C-1929C1531849}"/>
                    </a:ext>
                  </a:extLst>
                </p:cNvPr>
                <p:cNvSpPr/>
                <p:nvPr/>
              </p:nvSpPr>
              <p:spPr>
                <a:xfrm rot="17451881">
                  <a:off x="5993497" y="2961197"/>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0E732C3-097E-4329-92DC-688E6DE9FF3B}"/>
                    </a:ext>
                  </a:extLst>
                </p:cNvPr>
                <p:cNvSpPr/>
                <p:nvPr/>
              </p:nvSpPr>
              <p:spPr>
                <a:xfrm rot="17451881">
                  <a:off x="6399745" y="3107963"/>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35F9FC58-E968-4FE5-A191-40003B5B19F2}"/>
                    </a:ext>
                  </a:extLst>
                </p:cNvPr>
                <p:cNvSpPr/>
                <p:nvPr/>
              </p:nvSpPr>
              <p:spPr>
                <a:xfrm rot="17451881">
                  <a:off x="6809539" y="3246239"/>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8B9FD06-386D-4C14-B670-FA4EDE07BB09}"/>
                    </a:ext>
                  </a:extLst>
                </p:cNvPr>
                <p:cNvSpPr/>
                <p:nvPr/>
              </p:nvSpPr>
              <p:spPr>
                <a:xfrm rot="17451881">
                  <a:off x="7227390" y="3401089"/>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436B985-C44E-48E3-A5F3-5C47D71C354B}"/>
                    </a:ext>
                  </a:extLst>
                </p:cNvPr>
                <p:cNvSpPr/>
                <p:nvPr/>
              </p:nvSpPr>
              <p:spPr>
                <a:xfrm rot="17451881">
                  <a:off x="7637183" y="3539365"/>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6B935BB-3D84-4E35-9CBE-3349B6F792C0}"/>
                    </a:ext>
                  </a:extLst>
                </p:cNvPr>
                <p:cNvSpPr/>
                <p:nvPr/>
              </p:nvSpPr>
              <p:spPr>
                <a:xfrm rot="17451881">
                  <a:off x="8057387" y="3682443"/>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50CC339-CB92-456A-A6E1-4D021929FA91}"/>
                  </a:ext>
                </a:extLst>
              </p:cNvPr>
              <p:cNvCxnSpPr>
                <a:cxnSpLocks/>
              </p:cNvCxnSpPr>
              <p:nvPr/>
            </p:nvCxnSpPr>
            <p:spPr>
              <a:xfrm>
                <a:off x="3794078" y="4103398"/>
                <a:ext cx="51218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2C56608C-AF45-41E0-A0F4-4C4C04A5931B}"/>
                </a:ext>
              </a:extLst>
            </p:cNvPr>
            <p:cNvSpPr txBox="1"/>
            <p:nvPr/>
          </p:nvSpPr>
          <p:spPr>
            <a:xfrm>
              <a:off x="2494913" y="997234"/>
              <a:ext cx="1950477" cy="400110"/>
            </a:xfrm>
            <a:prstGeom prst="rect">
              <a:avLst/>
            </a:prstGeom>
            <a:noFill/>
          </p:spPr>
          <p:txBody>
            <a:bodyPr wrap="square" rtlCol="0">
              <a:spAutoFit/>
            </a:bodyPr>
            <a:lstStyle/>
            <a:p>
              <a:r>
                <a:rPr lang="en-US" sz="2000" dirty="0"/>
                <a:t>T</a:t>
              </a:r>
              <a:r>
                <a:rPr lang="en-US" sz="2000" baseline="-25000" dirty="0"/>
                <a:t>0</a:t>
              </a:r>
              <a:r>
                <a:rPr lang="en-US" sz="2000" dirty="0"/>
                <a:t> = Plug Pulled</a:t>
              </a:r>
            </a:p>
          </p:txBody>
        </p:sp>
      </p:grpSp>
      <p:grpSp>
        <p:nvGrpSpPr>
          <p:cNvPr id="55" name="Group 54">
            <a:extLst>
              <a:ext uri="{FF2B5EF4-FFF2-40B4-BE49-F238E27FC236}">
                <a16:creationId xmlns:a16="http://schemas.microsoft.com/office/drawing/2014/main" id="{D9A8B237-E381-47FC-8483-8E05AC56C6CD}"/>
              </a:ext>
            </a:extLst>
          </p:cNvPr>
          <p:cNvGrpSpPr/>
          <p:nvPr/>
        </p:nvGrpSpPr>
        <p:grpSpPr>
          <a:xfrm>
            <a:off x="1118070" y="4109645"/>
            <a:ext cx="6520687" cy="2214628"/>
            <a:chOff x="1118070" y="4109645"/>
            <a:chExt cx="6520687" cy="2214628"/>
          </a:xfrm>
        </p:grpSpPr>
        <p:grpSp>
          <p:nvGrpSpPr>
            <p:cNvPr id="47" name="Group 46">
              <a:extLst>
                <a:ext uri="{FF2B5EF4-FFF2-40B4-BE49-F238E27FC236}">
                  <a16:creationId xmlns:a16="http://schemas.microsoft.com/office/drawing/2014/main" id="{7CF8E749-ADD8-4547-9826-5387796BA861}"/>
                </a:ext>
              </a:extLst>
            </p:cNvPr>
            <p:cNvGrpSpPr/>
            <p:nvPr/>
          </p:nvGrpSpPr>
          <p:grpSpPr>
            <a:xfrm>
              <a:off x="1118070" y="4109645"/>
              <a:ext cx="6520687" cy="2214628"/>
              <a:chOff x="3038621" y="2765483"/>
              <a:chExt cx="8243824" cy="2808237"/>
            </a:xfrm>
          </p:grpSpPr>
          <p:sp>
            <p:nvSpPr>
              <p:cNvPr id="33" name="Rectangle 32">
                <a:extLst>
                  <a:ext uri="{FF2B5EF4-FFF2-40B4-BE49-F238E27FC236}">
                    <a16:creationId xmlns:a16="http://schemas.microsoft.com/office/drawing/2014/main" id="{4E3FC645-F0A8-44D9-88F2-CADF3E834417}"/>
                  </a:ext>
                </a:extLst>
              </p:cNvPr>
              <p:cNvSpPr/>
              <p:nvPr/>
            </p:nvSpPr>
            <p:spPr>
              <a:xfrm rot="1125573">
                <a:off x="3038621" y="2765483"/>
                <a:ext cx="6419277" cy="356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DC75973-4A7F-4130-80CE-B7F02BF4483C}"/>
                  </a:ext>
                </a:extLst>
              </p:cNvPr>
              <p:cNvGrpSpPr/>
              <p:nvPr/>
            </p:nvGrpSpPr>
            <p:grpSpPr>
              <a:xfrm>
                <a:off x="9106018" y="3860886"/>
                <a:ext cx="2176427" cy="1712834"/>
                <a:chOff x="4908057" y="2697017"/>
                <a:chExt cx="1868344" cy="1507734"/>
              </a:xfrm>
            </p:grpSpPr>
            <p:sp>
              <p:nvSpPr>
                <p:cNvPr id="35" name="Rectangle: Rounded Corners 34">
                  <a:extLst>
                    <a:ext uri="{FF2B5EF4-FFF2-40B4-BE49-F238E27FC236}">
                      <a16:creationId xmlns:a16="http://schemas.microsoft.com/office/drawing/2014/main" id="{3253AE35-DAFC-46B9-9228-55089A8B59DC}"/>
                    </a:ext>
                  </a:extLst>
                </p:cNvPr>
                <p:cNvSpPr/>
                <p:nvPr/>
              </p:nvSpPr>
              <p:spPr>
                <a:xfrm rot="17451881">
                  <a:off x="4986927" y="2618147"/>
                  <a:ext cx="236155" cy="3938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F11D2BC7-58FD-4389-8B70-699AB6D742AC}"/>
                    </a:ext>
                  </a:extLst>
                </p:cNvPr>
                <p:cNvSpPr/>
                <p:nvPr/>
              </p:nvSpPr>
              <p:spPr>
                <a:xfrm rot="17451881">
                  <a:off x="5408120" y="2877870"/>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58BFB5BC-2D9C-4B57-9523-267CBA3E5031}"/>
                    </a:ext>
                  </a:extLst>
                </p:cNvPr>
                <p:cNvSpPr/>
                <p:nvPr/>
              </p:nvSpPr>
              <p:spPr>
                <a:xfrm rot="16638413">
                  <a:off x="5435321" y="3258202"/>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3FE51190-682F-4EDF-8E48-E1B2A17FA6ED}"/>
                    </a:ext>
                  </a:extLst>
                </p:cNvPr>
                <p:cNvSpPr/>
                <p:nvPr/>
              </p:nvSpPr>
              <p:spPr>
                <a:xfrm rot="16200000">
                  <a:off x="5893376" y="3301167"/>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43A73B23-EA46-4A99-BDC0-6F3FFDB5FDE9}"/>
                    </a:ext>
                  </a:extLst>
                </p:cNvPr>
                <p:cNvSpPr/>
                <p:nvPr/>
              </p:nvSpPr>
              <p:spPr>
                <a:xfrm rot="16200000">
                  <a:off x="5330879" y="3586487"/>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8F25AB00-04B2-4589-95A6-302E762F6391}"/>
                    </a:ext>
                  </a:extLst>
                </p:cNvPr>
                <p:cNvSpPr/>
                <p:nvPr/>
              </p:nvSpPr>
              <p:spPr>
                <a:xfrm rot="16200000">
                  <a:off x="5774919" y="3580257"/>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060B5A5F-E70B-4E40-9924-069B94DCB7A6}"/>
                    </a:ext>
                  </a:extLst>
                </p:cNvPr>
                <p:cNvSpPr/>
                <p:nvPr/>
              </p:nvSpPr>
              <p:spPr>
                <a:xfrm rot="16200000">
                  <a:off x="6223115" y="3590022"/>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Rounded Corners 41">
                  <a:extLst>
                    <a:ext uri="{FF2B5EF4-FFF2-40B4-BE49-F238E27FC236}">
                      <a16:creationId xmlns:a16="http://schemas.microsoft.com/office/drawing/2014/main" id="{33E3D1D1-A633-4854-ABBC-0F205B5F394D}"/>
                    </a:ext>
                  </a:extLst>
                </p:cNvPr>
                <p:cNvSpPr/>
                <p:nvPr/>
              </p:nvSpPr>
              <p:spPr>
                <a:xfrm rot="16200000">
                  <a:off x="6461375" y="3876818"/>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B00F047D-CB24-477B-971E-9EBE293E3965}"/>
                    </a:ext>
                  </a:extLst>
                </p:cNvPr>
                <p:cNvSpPr/>
                <p:nvPr/>
              </p:nvSpPr>
              <p:spPr>
                <a:xfrm rot="16200000">
                  <a:off x="5590955" y="3878534"/>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1F213BDC-A89D-476E-A50F-40A6274A35F7}"/>
                    </a:ext>
                  </a:extLst>
                </p:cNvPr>
                <p:cNvSpPr/>
                <p:nvPr/>
              </p:nvSpPr>
              <p:spPr>
                <a:xfrm rot="16200000">
                  <a:off x="5138435" y="3889726"/>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47A6D34E-4DEC-4F88-9B22-D8428DCA7CB6}"/>
                    </a:ext>
                  </a:extLst>
                </p:cNvPr>
                <p:cNvSpPr/>
                <p:nvPr/>
              </p:nvSpPr>
              <p:spPr>
                <a:xfrm rot="16200000">
                  <a:off x="6026167" y="3878534"/>
                  <a:ext cx="236155" cy="3938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6" name="Straight Connector 45">
                <a:extLst>
                  <a:ext uri="{FF2B5EF4-FFF2-40B4-BE49-F238E27FC236}">
                    <a16:creationId xmlns:a16="http://schemas.microsoft.com/office/drawing/2014/main" id="{CBC9CD5C-8ACD-459A-83D7-1B46BB66E538}"/>
                  </a:ext>
                </a:extLst>
              </p:cNvPr>
              <p:cNvCxnSpPr>
                <a:cxnSpLocks/>
              </p:cNvCxnSpPr>
              <p:nvPr/>
            </p:nvCxnSpPr>
            <p:spPr>
              <a:xfrm>
                <a:off x="3794078" y="4103398"/>
                <a:ext cx="51218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226EFE82-33BA-40A1-92D1-5B31E2227555}"/>
                </a:ext>
              </a:extLst>
            </p:cNvPr>
            <p:cNvSpPr txBox="1"/>
            <p:nvPr/>
          </p:nvSpPr>
          <p:spPr>
            <a:xfrm>
              <a:off x="4079631" y="5396876"/>
              <a:ext cx="2113091" cy="400110"/>
            </a:xfrm>
            <a:prstGeom prst="rect">
              <a:avLst/>
            </a:prstGeom>
            <a:noFill/>
          </p:spPr>
          <p:txBody>
            <a:bodyPr wrap="square" rtlCol="0">
              <a:spAutoFit/>
            </a:bodyPr>
            <a:lstStyle/>
            <a:p>
              <a:r>
                <a:rPr lang="en-US" sz="2000" dirty="0"/>
                <a:t>T</a:t>
              </a:r>
              <a:r>
                <a:rPr lang="en-US" sz="2000" baseline="-25000" dirty="0"/>
                <a:t>D</a:t>
              </a:r>
              <a:r>
                <a:rPr lang="en-US" sz="2000" dirty="0"/>
                <a:t> = Tube Drained</a:t>
              </a:r>
            </a:p>
          </p:txBody>
        </p:sp>
      </p:grpSp>
      <p:sp>
        <p:nvSpPr>
          <p:cNvPr id="53" name="TextBox 52">
            <a:extLst>
              <a:ext uri="{FF2B5EF4-FFF2-40B4-BE49-F238E27FC236}">
                <a16:creationId xmlns:a16="http://schemas.microsoft.com/office/drawing/2014/main" id="{B32516E6-9D4A-4796-868C-8C37E946E496}"/>
              </a:ext>
            </a:extLst>
          </p:cNvPr>
          <p:cNvSpPr txBox="1"/>
          <p:nvPr/>
        </p:nvSpPr>
        <p:spPr>
          <a:xfrm>
            <a:off x="2361028" y="145045"/>
            <a:ext cx="7469944" cy="584775"/>
          </a:xfrm>
          <a:prstGeom prst="rect">
            <a:avLst/>
          </a:prstGeom>
          <a:noFill/>
        </p:spPr>
        <p:txBody>
          <a:bodyPr wrap="square" rtlCol="0">
            <a:spAutoFit/>
          </a:bodyPr>
          <a:lstStyle/>
          <a:p>
            <a:pPr algn="ctr"/>
            <a:r>
              <a:rPr lang="en-US" sz="3200" dirty="0">
                <a:solidFill>
                  <a:srgbClr val="FF0000"/>
                </a:solidFill>
              </a:rPr>
              <a:t>Water Behavior in an Inclined Tube</a:t>
            </a:r>
          </a:p>
        </p:txBody>
      </p:sp>
      <p:cxnSp>
        <p:nvCxnSpPr>
          <p:cNvPr id="56" name="Straight Arrow Connector 55">
            <a:extLst>
              <a:ext uri="{FF2B5EF4-FFF2-40B4-BE49-F238E27FC236}">
                <a16:creationId xmlns:a16="http://schemas.microsoft.com/office/drawing/2014/main" id="{6B5E5CFD-D267-4657-8E21-C851A3AD080D}"/>
              </a:ext>
            </a:extLst>
          </p:cNvPr>
          <p:cNvCxnSpPr>
            <a:cxnSpLocks/>
          </p:cNvCxnSpPr>
          <p:nvPr/>
        </p:nvCxnSpPr>
        <p:spPr>
          <a:xfrm>
            <a:off x="2332203" y="3779110"/>
            <a:ext cx="3520743" cy="120301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10B8DAE-6C1B-4C77-9BDB-F6DD17C25428}"/>
              </a:ext>
            </a:extLst>
          </p:cNvPr>
          <p:cNvSpPr txBox="1"/>
          <p:nvPr/>
        </p:nvSpPr>
        <p:spPr>
          <a:xfrm rot="1093356">
            <a:off x="2248048" y="3902845"/>
            <a:ext cx="4275214" cy="369332"/>
          </a:xfrm>
          <a:prstGeom prst="rect">
            <a:avLst/>
          </a:prstGeom>
          <a:noFill/>
        </p:spPr>
        <p:txBody>
          <a:bodyPr wrap="square" rtlCol="0">
            <a:spAutoFit/>
          </a:bodyPr>
          <a:lstStyle/>
          <a:p>
            <a:r>
              <a:rPr lang="en-US" dirty="0"/>
              <a:t>Acceleration due to Gravity along the pipe</a:t>
            </a:r>
          </a:p>
        </p:txBody>
      </p:sp>
      <p:sp>
        <p:nvSpPr>
          <p:cNvPr id="58" name="Slide Number Placeholder 57">
            <a:extLst>
              <a:ext uri="{FF2B5EF4-FFF2-40B4-BE49-F238E27FC236}">
                <a16:creationId xmlns:a16="http://schemas.microsoft.com/office/drawing/2014/main" id="{6F554383-B246-4F68-9EE6-4BB034F04E7C}"/>
              </a:ext>
            </a:extLst>
          </p:cNvPr>
          <p:cNvSpPr>
            <a:spLocks noGrp="1"/>
          </p:cNvSpPr>
          <p:nvPr>
            <p:ph type="sldNum" sz="quarter" idx="12"/>
          </p:nvPr>
        </p:nvSpPr>
        <p:spPr/>
        <p:txBody>
          <a:bodyPr/>
          <a:lstStyle/>
          <a:p>
            <a:fld id="{76C2B03D-8C30-4030-B92D-2B496288BEF5}" type="slidenum">
              <a:rPr lang="en-US" smtClean="0"/>
              <a:t>29</a:t>
            </a:fld>
            <a:endParaRPr lang="en-US"/>
          </a:p>
        </p:txBody>
      </p:sp>
    </p:spTree>
    <p:extLst>
      <p:ext uri="{BB962C8B-B14F-4D97-AF65-F5344CB8AC3E}">
        <p14:creationId xmlns:p14="http://schemas.microsoft.com/office/powerpoint/2010/main" val="346661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25437-DE8B-4C43-9511-FDA9756D9B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607064" y="1308955"/>
            <a:ext cx="5128947" cy="4240090"/>
          </a:xfrm>
          <a:prstGeom prst="rect">
            <a:avLst/>
          </a:prstGeom>
        </p:spPr>
      </p:pic>
      <p:sp>
        <p:nvSpPr>
          <p:cNvPr id="3" name="TextBox 2">
            <a:extLst>
              <a:ext uri="{FF2B5EF4-FFF2-40B4-BE49-F238E27FC236}">
                <a16:creationId xmlns:a16="http://schemas.microsoft.com/office/drawing/2014/main" id="{FBBE4BEF-59B6-43D2-B83D-CB6E2C41623A}"/>
              </a:ext>
            </a:extLst>
          </p:cNvPr>
          <p:cNvSpPr txBox="1"/>
          <p:nvPr/>
        </p:nvSpPr>
        <p:spPr>
          <a:xfrm>
            <a:off x="1575581" y="1167619"/>
            <a:ext cx="2082018" cy="1015663"/>
          </a:xfrm>
          <a:prstGeom prst="rect">
            <a:avLst/>
          </a:prstGeom>
          <a:noFill/>
        </p:spPr>
        <p:txBody>
          <a:bodyPr wrap="square" rtlCol="0">
            <a:spAutoFit/>
          </a:bodyPr>
          <a:lstStyle/>
          <a:p>
            <a:r>
              <a:rPr lang="en-US" sz="2000" dirty="0"/>
              <a:t>Plywood Side Disks (one on each side)</a:t>
            </a:r>
          </a:p>
        </p:txBody>
      </p:sp>
      <p:sp>
        <p:nvSpPr>
          <p:cNvPr id="4" name="TextBox 3">
            <a:extLst>
              <a:ext uri="{FF2B5EF4-FFF2-40B4-BE49-F238E27FC236}">
                <a16:creationId xmlns:a16="http://schemas.microsoft.com/office/drawing/2014/main" id="{19E75509-A861-4E4E-B05A-BF52D9DE1F5A}"/>
              </a:ext>
            </a:extLst>
          </p:cNvPr>
          <p:cNvSpPr txBox="1"/>
          <p:nvPr/>
        </p:nvSpPr>
        <p:spPr>
          <a:xfrm>
            <a:off x="1575581" y="3013501"/>
            <a:ext cx="2082018" cy="1015663"/>
          </a:xfrm>
          <a:prstGeom prst="rect">
            <a:avLst/>
          </a:prstGeom>
          <a:noFill/>
        </p:spPr>
        <p:txBody>
          <a:bodyPr wrap="square" rtlCol="0">
            <a:spAutoFit/>
          </a:bodyPr>
          <a:lstStyle/>
          <a:p>
            <a:r>
              <a:rPr lang="en-US" sz="2000" dirty="0"/>
              <a:t>Bicycle Wheel Rim with Spokes Removed</a:t>
            </a:r>
          </a:p>
        </p:txBody>
      </p:sp>
      <p:sp>
        <p:nvSpPr>
          <p:cNvPr id="5" name="TextBox 4">
            <a:extLst>
              <a:ext uri="{FF2B5EF4-FFF2-40B4-BE49-F238E27FC236}">
                <a16:creationId xmlns:a16="http://schemas.microsoft.com/office/drawing/2014/main" id="{D9C48682-E30B-4775-9DFC-A7B42226CD00}"/>
              </a:ext>
            </a:extLst>
          </p:cNvPr>
          <p:cNvSpPr txBox="1"/>
          <p:nvPr/>
        </p:nvSpPr>
        <p:spPr>
          <a:xfrm>
            <a:off x="8769883" y="1547445"/>
            <a:ext cx="2082018" cy="1015663"/>
          </a:xfrm>
          <a:prstGeom prst="rect">
            <a:avLst/>
          </a:prstGeom>
          <a:noFill/>
        </p:spPr>
        <p:txBody>
          <a:bodyPr wrap="square" rtlCol="0">
            <a:spAutoFit/>
          </a:bodyPr>
          <a:lstStyle/>
          <a:p>
            <a:r>
              <a:rPr lang="en-US" sz="2000" dirty="0"/>
              <a:t>Water Compartment Vanes (15 ea.)</a:t>
            </a:r>
          </a:p>
        </p:txBody>
      </p:sp>
      <p:sp>
        <p:nvSpPr>
          <p:cNvPr id="6" name="TextBox 5">
            <a:extLst>
              <a:ext uri="{FF2B5EF4-FFF2-40B4-BE49-F238E27FC236}">
                <a16:creationId xmlns:a16="http://schemas.microsoft.com/office/drawing/2014/main" id="{824D3B51-F652-4D2C-9F5C-C0D7A4645BF8}"/>
              </a:ext>
            </a:extLst>
          </p:cNvPr>
          <p:cNvSpPr txBox="1"/>
          <p:nvPr/>
        </p:nvSpPr>
        <p:spPr>
          <a:xfrm>
            <a:off x="8769883" y="2870886"/>
            <a:ext cx="2082018" cy="707886"/>
          </a:xfrm>
          <a:prstGeom prst="rect">
            <a:avLst/>
          </a:prstGeom>
          <a:noFill/>
        </p:spPr>
        <p:txBody>
          <a:bodyPr wrap="square" rtlCol="0">
            <a:spAutoFit/>
          </a:bodyPr>
          <a:lstStyle/>
          <a:p>
            <a:r>
              <a:rPr lang="en-US" sz="2000" dirty="0"/>
              <a:t>Bearings (one on each side)</a:t>
            </a:r>
          </a:p>
        </p:txBody>
      </p:sp>
      <p:sp>
        <p:nvSpPr>
          <p:cNvPr id="7" name="TextBox 6">
            <a:extLst>
              <a:ext uri="{FF2B5EF4-FFF2-40B4-BE49-F238E27FC236}">
                <a16:creationId xmlns:a16="http://schemas.microsoft.com/office/drawing/2014/main" id="{291BCA9F-2798-4A46-8628-00ACC28F1B3A}"/>
              </a:ext>
            </a:extLst>
          </p:cNvPr>
          <p:cNvSpPr txBox="1"/>
          <p:nvPr/>
        </p:nvSpPr>
        <p:spPr>
          <a:xfrm>
            <a:off x="8769883" y="3830278"/>
            <a:ext cx="2275488" cy="400110"/>
          </a:xfrm>
          <a:prstGeom prst="rect">
            <a:avLst/>
          </a:prstGeom>
          <a:noFill/>
        </p:spPr>
        <p:txBody>
          <a:bodyPr wrap="square" rtlCol="0">
            <a:spAutoFit/>
          </a:bodyPr>
          <a:lstStyle/>
          <a:p>
            <a:r>
              <a:rPr lang="en-US" sz="2000" dirty="0"/>
              <a:t>Steel Axle (5/8” </a:t>
            </a:r>
            <a:r>
              <a:rPr lang="en-US" sz="2000" dirty="0" err="1"/>
              <a:t>dia</a:t>
            </a:r>
            <a:r>
              <a:rPr lang="en-US" sz="2000" dirty="0"/>
              <a:t>)</a:t>
            </a:r>
          </a:p>
        </p:txBody>
      </p:sp>
      <p:sp>
        <p:nvSpPr>
          <p:cNvPr id="8" name="TextBox 7">
            <a:extLst>
              <a:ext uri="{FF2B5EF4-FFF2-40B4-BE49-F238E27FC236}">
                <a16:creationId xmlns:a16="http://schemas.microsoft.com/office/drawing/2014/main" id="{5E040080-FDC7-4C94-9560-4D4D6C9CD3F9}"/>
              </a:ext>
            </a:extLst>
          </p:cNvPr>
          <p:cNvSpPr txBox="1"/>
          <p:nvPr/>
        </p:nvSpPr>
        <p:spPr>
          <a:xfrm>
            <a:off x="1575581" y="2363054"/>
            <a:ext cx="1420837" cy="400110"/>
          </a:xfrm>
          <a:prstGeom prst="rect">
            <a:avLst/>
          </a:prstGeom>
          <a:noFill/>
        </p:spPr>
        <p:txBody>
          <a:bodyPr wrap="square" rtlCol="0">
            <a:spAutoFit/>
          </a:bodyPr>
          <a:lstStyle/>
          <a:p>
            <a:r>
              <a:rPr lang="en-US" sz="2000" dirty="0"/>
              <a:t>V-belt</a:t>
            </a:r>
          </a:p>
        </p:txBody>
      </p:sp>
      <p:sp>
        <p:nvSpPr>
          <p:cNvPr id="9" name="TextBox 8">
            <a:extLst>
              <a:ext uri="{FF2B5EF4-FFF2-40B4-BE49-F238E27FC236}">
                <a16:creationId xmlns:a16="http://schemas.microsoft.com/office/drawing/2014/main" id="{8B0FB263-5A67-4504-9BC7-37A4227317EA}"/>
              </a:ext>
            </a:extLst>
          </p:cNvPr>
          <p:cNvSpPr txBox="1"/>
          <p:nvPr/>
        </p:nvSpPr>
        <p:spPr>
          <a:xfrm>
            <a:off x="1575581" y="4285305"/>
            <a:ext cx="2082018" cy="1015663"/>
          </a:xfrm>
          <a:prstGeom prst="rect">
            <a:avLst/>
          </a:prstGeom>
          <a:noFill/>
        </p:spPr>
        <p:txBody>
          <a:bodyPr wrap="square" rtlCol="0">
            <a:spAutoFit/>
          </a:bodyPr>
          <a:lstStyle/>
          <a:p>
            <a:r>
              <a:rPr lang="en-US" sz="2000" dirty="0"/>
              <a:t>Alternator and Support Electronics</a:t>
            </a:r>
          </a:p>
        </p:txBody>
      </p:sp>
      <p:cxnSp>
        <p:nvCxnSpPr>
          <p:cNvPr id="11" name="Straight Arrow Connector 10">
            <a:extLst>
              <a:ext uri="{FF2B5EF4-FFF2-40B4-BE49-F238E27FC236}">
                <a16:creationId xmlns:a16="http://schemas.microsoft.com/office/drawing/2014/main" id="{BD7BB6C0-D8A7-4325-B81A-697B6F07667C}"/>
              </a:ext>
            </a:extLst>
          </p:cNvPr>
          <p:cNvCxnSpPr>
            <a:cxnSpLocks/>
          </p:cNvCxnSpPr>
          <p:nvPr/>
        </p:nvCxnSpPr>
        <p:spPr>
          <a:xfrm>
            <a:off x="3376240" y="1589649"/>
            <a:ext cx="1856942" cy="465627"/>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6BB7AF-5060-495D-88A0-DCF546D03C8D}"/>
              </a:ext>
            </a:extLst>
          </p:cNvPr>
          <p:cNvCxnSpPr>
            <a:cxnSpLocks/>
          </p:cNvCxnSpPr>
          <p:nvPr/>
        </p:nvCxnSpPr>
        <p:spPr>
          <a:xfrm>
            <a:off x="2926075" y="2524546"/>
            <a:ext cx="2095868" cy="700283"/>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9ECD14D-B447-402F-A094-B45AE6AD7189}"/>
              </a:ext>
            </a:extLst>
          </p:cNvPr>
          <p:cNvCxnSpPr>
            <a:cxnSpLocks/>
          </p:cNvCxnSpPr>
          <p:nvPr/>
        </p:nvCxnSpPr>
        <p:spPr>
          <a:xfrm flipV="1">
            <a:off x="3164329" y="4279501"/>
            <a:ext cx="1857614" cy="513635"/>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EF7C2C8-2BC3-498B-B720-449027BC87E9}"/>
              </a:ext>
            </a:extLst>
          </p:cNvPr>
          <p:cNvCxnSpPr>
            <a:cxnSpLocks/>
          </p:cNvCxnSpPr>
          <p:nvPr/>
        </p:nvCxnSpPr>
        <p:spPr>
          <a:xfrm flipH="1" flipV="1">
            <a:off x="7170057" y="1675450"/>
            <a:ext cx="1450664" cy="379826"/>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213016-20B2-4DA2-8325-DAEB8A0ADD80}"/>
              </a:ext>
            </a:extLst>
          </p:cNvPr>
          <p:cNvCxnSpPr>
            <a:cxnSpLocks/>
          </p:cNvCxnSpPr>
          <p:nvPr/>
        </p:nvCxnSpPr>
        <p:spPr>
          <a:xfrm flipH="1">
            <a:off x="6147360" y="3224829"/>
            <a:ext cx="2473361" cy="204171"/>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0A0E7B-CDE5-4455-8A62-824B88F8E59C}"/>
              </a:ext>
            </a:extLst>
          </p:cNvPr>
          <p:cNvCxnSpPr>
            <a:cxnSpLocks/>
          </p:cNvCxnSpPr>
          <p:nvPr/>
        </p:nvCxnSpPr>
        <p:spPr>
          <a:xfrm flipH="1" flipV="1">
            <a:off x="5909107" y="3728278"/>
            <a:ext cx="2711614" cy="300886"/>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EAE995-B4B1-402E-86B2-CB690BF9360F}"/>
              </a:ext>
            </a:extLst>
          </p:cNvPr>
          <p:cNvSpPr txBox="1"/>
          <p:nvPr/>
        </p:nvSpPr>
        <p:spPr>
          <a:xfrm>
            <a:off x="8769883" y="4910445"/>
            <a:ext cx="2275488" cy="400110"/>
          </a:xfrm>
          <a:prstGeom prst="rect">
            <a:avLst/>
          </a:prstGeom>
          <a:noFill/>
        </p:spPr>
        <p:txBody>
          <a:bodyPr wrap="square" rtlCol="0">
            <a:spAutoFit/>
          </a:bodyPr>
          <a:lstStyle/>
          <a:p>
            <a:r>
              <a:rPr lang="en-US" sz="2000" dirty="0"/>
              <a:t>Temporary Stand</a:t>
            </a:r>
          </a:p>
        </p:txBody>
      </p:sp>
      <p:cxnSp>
        <p:nvCxnSpPr>
          <p:cNvPr id="20" name="Straight Arrow Connector 19">
            <a:extLst>
              <a:ext uri="{FF2B5EF4-FFF2-40B4-BE49-F238E27FC236}">
                <a16:creationId xmlns:a16="http://schemas.microsoft.com/office/drawing/2014/main" id="{285343C3-BAD5-4B47-8142-0FD61CA4296D}"/>
              </a:ext>
            </a:extLst>
          </p:cNvPr>
          <p:cNvCxnSpPr>
            <a:cxnSpLocks/>
          </p:cNvCxnSpPr>
          <p:nvPr/>
        </p:nvCxnSpPr>
        <p:spPr>
          <a:xfrm flipH="1" flipV="1">
            <a:off x="7596554" y="5110500"/>
            <a:ext cx="1108700" cy="10099"/>
          </a:xfrm>
          <a:prstGeom prst="straightConnector1">
            <a:avLst/>
          </a:prstGeom>
          <a:ln w="38100">
            <a:solidFill>
              <a:srgbClr val="FF0000"/>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977A97C0-B73E-415B-ADF3-A6EB62AC2EC1}"/>
              </a:ext>
            </a:extLst>
          </p:cNvPr>
          <p:cNvSpPr>
            <a:spLocks noGrp="1"/>
          </p:cNvSpPr>
          <p:nvPr>
            <p:ph type="sldNum" sz="quarter" idx="12"/>
          </p:nvPr>
        </p:nvSpPr>
        <p:spPr/>
        <p:txBody>
          <a:bodyPr/>
          <a:lstStyle/>
          <a:p>
            <a:fld id="{76C2B03D-8C30-4030-B92D-2B496288BEF5}" type="slidenum">
              <a:rPr lang="en-US" smtClean="0"/>
              <a:t>3</a:t>
            </a:fld>
            <a:endParaRPr lang="en-US"/>
          </a:p>
        </p:txBody>
      </p:sp>
    </p:spTree>
    <p:extLst>
      <p:ext uri="{BB962C8B-B14F-4D97-AF65-F5344CB8AC3E}">
        <p14:creationId xmlns:p14="http://schemas.microsoft.com/office/powerpoint/2010/main" val="164498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23685-7FB9-412B-BAFA-361F363785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769" y="1406661"/>
            <a:ext cx="3554436" cy="2056635"/>
          </a:xfrm>
          <a:prstGeom prst="rect">
            <a:avLst/>
          </a:prstGeom>
        </p:spPr>
      </p:pic>
      <p:pic>
        <p:nvPicPr>
          <p:cNvPr id="4" name="Picture 3">
            <a:extLst>
              <a:ext uri="{FF2B5EF4-FFF2-40B4-BE49-F238E27FC236}">
                <a16:creationId xmlns:a16="http://schemas.microsoft.com/office/drawing/2014/main" id="{96BA0011-0941-409F-9B3E-DC285DC1D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8642" y="1406661"/>
            <a:ext cx="3554436" cy="2056635"/>
          </a:xfrm>
          <a:prstGeom prst="rect">
            <a:avLst/>
          </a:prstGeom>
        </p:spPr>
      </p:pic>
      <p:pic>
        <p:nvPicPr>
          <p:cNvPr id="5" name="Picture 4">
            <a:extLst>
              <a:ext uri="{FF2B5EF4-FFF2-40B4-BE49-F238E27FC236}">
                <a16:creationId xmlns:a16="http://schemas.microsoft.com/office/drawing/2014/main" id="{CAC38192-D3D9-4D0D-817D-3B634F032C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9545" y="1406661"/>
            <a:ext cx="3554436" cy="2056635"/>
          </a:xfrm>
          <a:prstGeom prst="rect">
            <a:avLst/>
          </a:prstGeom>
        </p:spPr>
      </p:pic>
      <p:sp>
        <p:nvSpPr>
          <p:cNvPr id="6" name="TextBox 5">
            <a:extLst>
              <a:ext uri="{FF2B5EF4-FFF2-40B4-BE49-F238E27FC236}">
                <a16:creationId xmlns:a16="http://schemas.microsoft.com/office/drawing/2014/main" id="{579A8CE2-BB89-454F-BCDA-E6DBF7E58230}"/>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Table-top Tube Drain Tests</a:t>
            </a:r>
          </a:p>
        </p:txBody>
      </p:sp>
      <p:sp>
        <p:nvSpPr>
          <p:cNvPr id="7" name="TextBox 6">
            <a:extLst>
              <a:ext uri="{FF2B5EF4-FFF2-40B4-BE49-F238E27FC236}">
                <a16:creationId xmlns:a16="http://schemas.microsoft.com/office/drawing/2014/main" id="{A8F0B3F5-453D-4DBA-A92D-06C7BA6EF1B5}"/>
              </a:ext>
            </a:extLst>
          </p:cNvPr>
          <p:cNvSpPr txBox="1"/>
          <p:nvPr/>
        </p:nvSpPr>
        <p:spPr>
          <a:xfrm>
            <a:off x="1003248" y="3854548"/>
            <a:ext cx="10222769" cy="1569660"/>
          </a:xfrm>
          <a:prstGeom prst="rect">
            <a:avLst/>
          </a:prstGeom>
          <a:noFill/>
        </p:spPr>
        <p:txBody>
          <a:bodyPr wrap="square" rtlCol="0">
            <a:spAutoFit/>
          </a:bodyPr>
          <a:lstStyle/>
          <a:p>
            <a:r>
              <a:rPr lang="en-US" sz="2400" dirty="0"/>
              <a:t>A table-top test apparatus was developed to understand how water would move through an inclined tube.   Various incline angles were tested in an attempt to verify that water draining out of a tube would behave like a mass moving down a frictionless incline.</a:t>
            </a:r>
          </a:p>
        </p:txBody>
      </p:sp>
      <p:sp>
        <p:nvSpPr>
          <p:cNvPr id="8" name="Slide Number Placeholder 7">
            <a:extLst>
              <a:ext uri="{FF2B5EF4-FFF2-40B4-BE49-F238E27FC236}">
                <a16:creationId xmlns:a16="http://schemas.microsoft.com/office/drawing/2014/main" id="{8FAF061D-D8AA-4044-ADA2-853DE7D54A0C}"/>
              </a:ext>
            </a:extLst>
          </p:cNvPr>
          <p:cNvSpPr>
            <a:spLocks noGrp="1"/>
          </p:cNvSpPr>
          <p:nvPr>
            <p:ph type="sldNum" sz="quarter" idx="12"/>
          </p:nvPr>
        </p:nvSpPr>
        <p:spPr/>
        <p:txBody>
          <a:bodyPr/>
          <a:lstStyle/>
          <a:p>
            <a:fld id="{76C2B03D-8C30-4030-B92D-2B496288BEF5}" type="slidenum">
              <a:rPr lang="en-US" smtClean="0"/>
              <a:t>30</a:t>
            </a:fld>
            <a:endParaRPr lang="en-US"/>
          </a:p>
        </p:txBody>
      </p:sp>
    </p:spTree>
    <p:extLst>
      <p:ext uri="{BB962C8B-B14F-4D97-AF65-F5344CB8AC3E}">
        <p14:creationId xmlns:p14="http://schemas.microsoft.com/office/powerpoint/2010/main" val="250626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69621-421A-4809-BACB-1E9D2F1FBC2E}"/>
              </a:ext>
            </a:extLst>
          </p:cNvPr>
          <p:cNvSpPr txBox="1"/>
          <p:nvPr/>
        </p:nvSpPr>
        <p:spPr>
          <a:xfrm>
            <a:off x="931299" y="1821137"/>
            <a:ext cx="3075590" cy="400110"/>
          </a:xfrm>
          <a:prstGeom prst="rect">
            <a:avLst/>
          </a:prstGeom>
          <a:noFill/>
        </p:spPr>
        <p:txBody>
          <a:bodyPr wrap="square" rtlCol="0">
            <a:spAutoFit/>
          </a:bodyPr>
          <a:lstStyle/>
          <a:p>
            <a:pPr algn="ctr"/>
            <a:r>
              <a:rPr lang="en-US" sz="2000" dirty="0"/>
              <a:t>Tube </a:t>
            </a:r>
            <a:r>
              <a:rPr lang="en-US" sz="2000" dirty="0" err="1"/>
              <a:t>Dia</a:t>
            </a:r>
            <a:r>
              <a:rPr lang="en-US" sz="2000" dirty="0"/>
              <a:t> = 0.04 m   (4 cm)</a:t>
            </a:r>
          </a:p>
        </p:txBody>
      </p:sp>
      <p:cxnSp>
        <p:nvCxnSpPr>
          <p:cNvPr id="6" name="Straight Arrow Connector 5">
            <a:extLst>
              <a:ext uri="{FF2B5EF4-FFF2-40B4-BE49-F238E27FC236}">
                <a16:creationId xmlns:a16="http://schemas.microsoft.com/office/drawing/2014/main" id="{EB26503C-39E7-4FD6-9C68-D5004C44AB6E}"/>
              </a:ext>
            </a:extLst>
          </p:cNvPr>
          <p:cNvCxnSpPr>
            <a:cxnSpLocks/>
          </p:cNvCxnSpPr>
          <p:nvPr/>
        </p:nvCxnSpPr>
        <p:spPr>
          <a:xfrm>
            <a:off x="8683598" y="2986807"/>
            <a:ext cx="596396" cy="216167"/>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70B048F3-6AE0-491C-BFAB-52A05EC1B075}"/>
              </a:ext>
            </a:extLst>
          </p:cNvPr>
          <p:cNvGraphicFramePr>
            <a:graphicFrameLocks noGrp="1"/>
          </p:cNvGraphicFramePr>
          <p:nvPr>
            <p:extLst>
              <p:ext uri="{D42A27DB-BD31-4B8C-83A1-F6EECF244321}">
                <p14:modId xmlns:p14="http://schemas.microsoft.com/office/powerpoint/2010/main" val="1799101160"/>
              </p:ext>
            </p:extLst>
          </p:nvPr>
        </p:nvGraphicFramePr>
        <p:xfrm>
          <a:off x="1443792" y="3645212"/>
          <a:ext cx="9371264" cy="2651760"/>
        </p:xfrm>
        <a:graphic>
          <a:graphicData uri="http://schemas.openxmlformats.org/drawingml/2006/table">
            <a:tbl>
              <a:tblPr firstRow="1" bandRow="1">
                <a:tableStyleId>{5C22544A-7EE6-4342-B048-85BDC9FD1C3A}</a:tableStyleId>
              </a:tblPr>
              <a:tblGrid>
                <a:gridCol w="2342816">
                  <a:extLst>
                    <a:ext uri="{9D8B030D-6E8A-4147-A177-3AD203B41FA5}">
                      <a16:colId xmlns:a16="http://schemas.microsoft.com/office/drawing/2014/main" val="2729909312"/>
                    </a:ext>
                  </a:extLst>
                </a:gridCol>
                <a:gridCol w="2342816">
                  <a:extLst>
                    <a:ext uri="{9D8B030D-6E8A-4147-A177-3AD203B41FA5}">
                      <a16:colId xmlns:a16="http://schemas.microsoft.com/office/drawing/2014/main" val="1674890032"/>
                    </a:ext>
                  </a:extLst>
                </a:gridCol>
                <a:gridCol w="2342816">
                  <a:extLst>
                    <a:ext uri="{9D8B030D-6E8A-4147-A177-3AD203B41FA5}">
                      <a16:colId xmlns:a16="http://schemas.microsoft.com/office/drawing/2014/main" val="1803652165"/>
                    </a:ext>
                  </a:extLst>
                </a:gridCol>
                <a:gridCol w="2342816">
                  <a:extLst>
                    <a:ext uri="{9D8B030D-6E8A-4147-A177-3AD203B41FA5}">
                      <a16:colId xmlns:a16="http://schemas.microsoft.com/office/drawing/2014/main" val="164567974"/>
                    </a:ext>
                  </a:extLst>
                </a:gridCol>
              </a:tblGrid>
              <a:tr h="0">
                <a:tc>
                  <a:txBody>
                    <a:bodyPr/>
                    <a:lstStyle/>
                    <a:p>
                      <a:pPr algn="ctr"/>
                      <a:r>
                        <a:rPr lang="en-US" sz="2400" dirty="0"/>
                        <a:t>Configuration</a:t>
                      </a:r>
                    </a:p>
                    <a:p>
                      <a:pPr algn="ctr"/>
                      <a:r>
                        <a:rPr lang="en-US" sz="1800" dirty="0"/>
                        <a:t>(Incline Angle – Deg)</a:t>
                      </a:r>
                    </a:p>
                  </a:txBody>
                  <a:tcPr/>
                </a:tc>
                <a:tc>
                  <a:txBody>
                    <a:bodyPr/>
                    <a:lstStyle/>
                    <a:p>
                      <a:pPr algn="ctr"/>
                      <a:r>
                        <a:rPr lang="en-US" sz="2400" dirty="0"/>
                        <a:t>Water Column Length (m)</a:t>
                      </a:r>
                    </a:p>
                  </a:txBody>
                  <a:tcPr/>
                </a:tc>
                <a:tc>
                  <a:txBody>
                    <a:bodyPr/>
                    <a:lstStyle/>
                    <a:p>
                      <a:pPr algn="ctr"/>
                      <a:r>
                        <a:rPr lang="en-US" sz="2400" dirty="0"/>
                        <a:t>Water Volume</a:t>
                      </a:r>
                    </a:p>
                    <a:p>
                      <a:pPr algn="ctr"/>
                      <a:r>
                        <a:rPr lang="en-US" sz="2400" dirty="0"/>
                        <a:t>(m</a:t>
                      </a:r>
                      <a:r>
                        <a:rPr lang="en-US" sz="2400" baseline="30000" dirty="0"/>
                        <a:t>3</a:t>
                      </a:r>
                      <a:r>
                        <a:rPr lang="en-US" sz="2400" dirty="0"/>
                        <a:t>)</a:t>
                      </a:r>
                    </a:p>
                  </a:txBody>
                  <a:tcPr/>
                </a:tc>
                <a:tc>
                  <a:txBody>
                    <a:bodyPr/>
                    <a:lstStyle/>
                    <a:p>
                      <a:pPr algn="ctr"/>
                      <a:r>
                        <a:rPr lang="en-US" sz="2400" dirty="0"/>
                        <a:t>Water Volume</a:t>
                      </a:r>
                    </a:p>
                    <a:p>
                      <a:pPr algn="ctr"/>
                      <a:r>
                        <a:rPr lang="en-US" sz="2400" dirty="0"/>
                        <a:t>(Liters)</a:t>
                      </a:r>
                    </a:p>
                  </a:txBody>
                  <a:tcPr/>
                </a:tc>
                <a:extLst>
                  <a:ext uri="{0D108BD9-81ED-4DB2-BD59-A6C34878D82A}">
                    <a16:rowId xmlns:a16="http://schemas.microsoft.com/office/drawing/2014/main" val="1585275407"/>
                  </a:ext>
                </a:extLst>
              </a:tr>
              <a:tr h="370840">
                <a:tc>
                  <a:txBody>
                    <a:bodyPr/>
                    <a:lstStyle/>
                    <a:p>
                      <a:pPr algn="ctr"/>
                      <a:r>
                        <a:rPr lang="en-US" sz="2400" dirty="0">
                          <a:solidFill>
                            <a:srgbClr val="7030A0"/>
                          </a:solidFill>
                        </a:rPr>
                        <a:t>10</a:t>
                      </a:r>
                    </a:p>
                  </a:txBody>
                  <a:tcPr/>
                </a:tc>
                <a:tc>
                  <a:txBody>
                    <a:bodyPr/>
                    <a:lstStyle/>
                    <a:p>
                      <a:pPr algn="ctr"/>
                      <a:r>
                        <a:rPr lang="en-US" sz="2400" dirty="0">
                          <a:solidFill>
                            <a:srgbClr val="FF0000"/>
                          </a:solidFill>
                        </a:rPr>
                        <a:t>0.8</a:t>
                      </a:r>
                    </a:p>
                  </a:txBody>
                  <a:tcPr/>
                </a:tc>
                <a:tc>
                  <a:txBody>
                    <a:bodyPr/>
                    <a:lstStyle/>
                    <a:p>
                      <a:pPr algn="ctr"/>
                      <a:r>
                        <a:rPr lang="en-US" sz="2400" dirty="0">
                          <a:solidFill>
                            <a:srgbClr val="00B050"/>
                          </a:solidFill>
                        </a:rPr>
                        <a:t>0.001</a:t>
                      </a:r>
                    </a:p>
                  </a:txBody>
                  <a:tcPr/>
                </a:tc>
                <a:tc>
                  <a:txBody>
                    <a:bodyPr/>
                    <a:lstStyle/>
                    <a:p>
                      <a:pPr algn="ctr"/>
                      <a:r>
                        <a:rPr lang="en-US" sz="2400" dirty="0">
                          <a:solidFill>
                            <a:srgbClr val="00B050"/>
                          </a:solidFill>
                        </a:rPr>
                        <a:t>1.0 </a:t>
                      </a:r>
                    </a:p>
                  </a:txBody>
                  <a:tcPr/>
                </a:tc>
                <a:extLst>
                  <a:ext uri="{0D108BD9-81ED-4DB2-BD59-A6C34878D82A}">
                    <a16:rowId xmlns:a16="http://schemas.microsoft.com/office/drawing/2014/main" val="2575705322"/>
                  </a:ext>
                </a:extLst>
              </a:tr>
              <a:tr h="370840">
                <a:tc>
                  <a:txBody>
                    <a:bodyPr/>
                    <a:lstStyle/>
                    <a:p>
                      <a:pPr algn="ctr"/>
                      <a:r>
                        <a:rPr lang="en-US" sz="2400" dirty="0">
                          <a:solidFill>
                            <a:srgbClr val="7030A0"/>
                          </a:solidFill>
                        </a:rPr>
                        <a:t>20</a:t>
                      </a:r>
                    </a:p>
                  </a:txBody>
                  <a:tcPr/>
                </a:tc>
                <a:tc>
                  <a:txBody>
                    <a:bodyPr/>
                    <a:lstStyle/>
                    <a:p>
                      <a:pPr algn="ctr"/>
                      <a:r>
                        <a:rPr lang="en-US" sz="2400" dirty="0">
                          <a:solidFill>
                            <a:srgbClr val="FF0000"/>
                          </a:solidFill>
                        </a:rPr>
                        <a:t>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0.001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1.0</a:t>
                      </a:r>
                    </a:p>
                  </a:txBody>
                  <a:tcPr/>
                </a:tc>
                <a:extLst>
                  <a:ext uri="{0D108BD9-81ED-4DB2-BD59-A6C34878D82A}">
                    <a16:rowId xmlns:a16="http://schemas.microsoft.com/office/drawing/2014/main" val="3780010340"/>
                  </a:ext>
                </a:extLst>
              </a:tr>
              <a:tr h="370840">
                <a:tc>
                  <a:txBody>
                    <a:bodyPr/>
                    <a:lstStyle/>
                    <a:p>
                      <a:pPr algn="ctr"/>
                      <a:r>
                        <a:rPr lang="en-US" sz="2400" dirty="0">
                          <a:solidFill>
                            <a:srgbClr val="7030A0"/>
                          </a:solidFill>
                        </a:rPr>
                        <a:t>30</a:t>
                      </a:r>
                    </a:p>
                  </a:txBody>
                  <a:tcPr/>
                </a:tc>
                <a:tc>
                  <a:txBody>
                    <a:bodyPr/>
                    <a:lstStyle/>
                    <a:p>
                      <a:pPr algn="ctr"/>
                      <a:r>
                        <a:rPr lang="en-US" sz="2400" dirty="0">
                          <a:solidFill>
                            <a:srgbClr val="FF0000"/>
                          </a:solidFill>
                        </a:rPr>
                        <a:t>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0.001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1.0</a:t>
                      </a:r>
                    </a:p>
                  </a:txBody>
                  <a:tcPr/>
                </a:tc>
                <a:extLst>
                  <a:ext uri="{0D108BD9-81ED-4DB2-BD59-A6C34878D82A}">
                    <a16:rowId xmlns:a16="http://schemas.microsoft.com/office/drawing/2014/main" val="2874237110"/>
                  </a:ext>
                </a:extLst>
              </a:tr>
              <a:tr h="370840">
                <a:tc>
                  <a:txBody>
                    <a:bodyPr/>
                    <a:lstStyle/>
                    <a:p>
                      <a:pPr algn="ctr"/>
                      <a:r>
                        <a:rPr lang="en-US" sz="2400" dirty="0">
                          <a:solidFill>
                            <a:srgbClr val="7030A0"/>
                          </a:solidFill>
                        </a:rPr>
                        <a:t>90</a:t>
                      </a:r>
                    </a:p>
                  </a:txBody>
                  <a:tcPr/>
                </a:tc>
                <a:tc>
                  <a:txBody>
                    <a:bodyPr/>
                    <a:lstStyle/>
                    <a:p>
                      <a:pPr algn="ctr"/>
                      <a:r>
                        <a:rPr lang="en-US" sz="2400" dirty="0">
                          <a:solidFill>
                            <a:srgbClr val="FF0000"/>
                          </a:solidFill>
                        </a:rPr>
                        <a:t>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0.001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B050"/>
                          </a:solidFill>
                        </a:rPr>
                        <a:t>1.0</a:t>
                      </a:r>
                    </a:p>
                  </a:txBody>
                  <a:tcPr/>
                </a:tc>
                <a:extLst>
                  <a:ext uri="{0D108BD9-81ED-4DB2-BD59-A6C34878D82A}">
                    <a16:rowId xmlns:a16="http://schemas.microsoft.com/office/drawing/2014/main" val="3860818966"/>
                  </a:ext>
                </a:extLst>
              </a:tr>
            </a:tbl>
          </a:graphicData>
        </a:graphic>
      </p:graphicFrame>
      <p:sp>
        <p:nvSpPr>
          <p:cNvPr id="13" name="TextBox 12">
            <a:extLst>
              <a:ext uri="{FF2B5EF4-FFF2-40B4-BE49-F238E27FC236}">
                <a16:creationId xmlns:a16="http://schemas.microsoft.com/office/drawing/2014/main" id="{4607A4C0-43D5-4CEC-AA92-9632C1F64B78}"/>
              </a:ext>
            </a:extLst>
          </p:cNvPr>
          <p:cNvSpPr txBox="1"/>
          <p:nvPr/>
        </p:nvSpPr>
        <p:spPr>
          <a:xfrm>
            <a:off x="755725" y="1448485"/>
            <a:ext cx="2534652" cy="400110"/>
          </a:xfrm>
          <a:prstGeom prst="rect">
            <a:avLst/>
          </a:prstGeom>
          <a:noFill/>
        </p:spPr>
        <p:txBody>
          <a:bodyPr wrap="square" rtlCol="0">
            <a:spAutoFit/>
          </a:bodyPr>
          <a:lstStyle/>
          <a:p>
            <a:pPr algn="ctr"/>
            <a:r>
              <a:rPr lang="en-US" sz="2000" dirty="0"/>
              <a:t>Clear Plastic Tube</a:t>
            </a:r>
          </a:p>
        </p:txBody>
      </p:sp>
      <p:cxnSp>
        <p:nvCxnSpPr>
          <p:cNvPr id="11" name="Straight Connector 10">
            <a:extLst>
              <a:ext uri="{FF2B5EF4-FFF2-40B4-BE49-F238E27FC236}">
                <a16:creationId xmlns:a16="http://schemas.microsoft.com/office/drawing/2014/main" id="{370D946C-E6CB-410A-923C-1C9049B3BE9D}"/>
              </a:ext>
            </a:extLst>
          </p:cNvPr>
          <p:cNvCxnSpPr/>
          <p:nvPr/>
        </p:nvCxnSpPr>
        <p:spPr>
          <a:xfrm flipH="1">
            <a:off x="4363784" y="3108203"/>
            <a:ext cx="38236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FFF892-D672-4BDE-A582-CEEBB5E5B86E}"/>
              </a:ext>
            </a:extLst>
          </p:cNvPr>
          <p:cNvSpPr txBox="1"/>
          <p:nvPr/>
        </p:nvSpPr>
        <p:spPr>
          <a:xfrm>
            <a:off x="5457578" y="2644421"/>
            <a:ext cx="2149558" cy="369332"/>
          </a:xfrm>
          <a:prstGeom prst="rect">
            <a:avLst/>
          </a:prstGeom>
          <a:noFill/>
        </p:spPr>
        <p:txBody>
          <a:bodyPr wrap="square" rtlCol="0">
            <a:spAutoFit/>
          </a:bodyPr>
          <a:lstStyle/>
          <a:p>
            <a:r>
              <a:rPr lang="el-GR" dirty="0">
                <a:solidFill>
                  <a:srgbClr val="7030A0"/>
                </a:solidFill>
              </a:rPr>
              <a:t>ϴ</a:t>
            </a:r>
            <a:r>
              <a:rPr lang="en-US" dirty="0">
                <a:solidFill>
                  <a:srgbClr val="7030A0"/>
                </a:solidFill>
              </a:rPr>
              <a:t>  =  Incline Angle</a:t>
            </a:r>
            <a:endParaRPr lang="en-US" dirty="0"/>
          </a:p>
        </p:txBody>
      </p:sp>
      <p:sp>
        <p:nvSpPr>
          <p:cNvPr id="15" name="Freeform: Shape 14">
            <a:extLst>
              <a:ext uri="{FF2B5EF4-FFF2-40B4-BE49-F238E27FC236}">
                <a16:creationId xmlns:a16="http://schemas.microsoft.com/office/drawing/2014/main" id="{56DCA1DE-7F92-4868-89C5-E6D0AF8542BF}"/>
              </a:ext>
            </a:extLst>
          </p:cNvPr>
          <p:cNvSpPr/>
          <p:nvPr/>
        </p:nvSpPr>
        <p:spPr>
          <a:xfrm>
            <a:off x="3601329" y="1392700"/>
            <a:ext cx="5022166" cy="1702191"/>
          </a:xfrm>
          <a:custGeom>
            <a:avLst/>
            <a:gdLst>
              <a:gd name="connsiteX0" fmla="*/ 0 w 5022166"/>
              <a:gd name="connsiteY0" fmla="*/ 14068 h 1702191"/>
              <a:gd name="connsiteX1" fmla="*/ 787791 w 5022166"/>
              <a:gd name="connsiteY1" fmla="*/ 0 h 1702191"/>
              <a:gd name="connsiteX2" fmla="*/ 5022166 w 5022166"/>
              <a:gd name="connsiteY2" fmla="*/ 1420837 h 1702191"/>
              <a:gd name="connsiteX3" fmla="*/ 4923693 w 5022166"/>
              <a:gd name="connsiteY3" fmla="*/ 1702191 h 1702191"/>
              <a:gd name="connsiteX4" fmla="*/ 0 w 5022166"/>
              <a:gd name="connsiteY4" fmla="*/ 14068 h 1702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2166" h="1702191">
                <a:moveTo>
                  <a:pt x="0" y="14068"/>
                </a:moveTo>
                <a:lnTo>
                  <a:pt x="787791" y="0"/>
                </a:lnTo>
                <a:lnTo>
                  <a:pt x="5022166" y="1420837"/>
                </a:lnTo>
                <a:lnTo>
                  <a:pt x="4923693" y="1702191"/>
                </a:lnTo>
                <a:lnTo>
                  <a:pt x="0" y="1406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AA30AF-B38F-49C1-9F32-AA64C7978124}"/>
              </a:ext>
            </a:extLst>
          </p:cNvPr>
          <p:cNvSpPr/>
          <p:nvPr/>
        </p:nvSpPr>
        <p:spPr>
          <a:xfrm rot="1125573">
            <a:off x="3231694" y="1916886"/>
            <a:ext cx="5510587" cy="3135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B908580-0769-43D8-8870-33E3B2C24041}"/>
              </a:ext>
            </a:extLst>
          </p:cNvPr>
          <p:cNvSpPr txBox="1"/>
          <p:nvPr/>
        </p:nvSpPr>
        <p:spPr>
          <a:xfrm>
            <a:off x="2533060" y="2227046"/>
            <a:ext cx="2534652" cy="400110"/>
          </a:xfrm>
          <a:prstGeom prst="rect">
            <a:avLst/>
          </a:prstGeom>
          <a:noFill/>
        </p:spPr>
        <p:txBody>
          <a:bodyPr wrap="square" rtlCol="0">
            <a:spAutoFit/>
          </a:bodyPr>
          <a:lstStyle/>
          <a:p>
            <a:pPr algn="ctr"/>
            <a:r>
              <a:rPr lang="en-US" sz="2000" dirty="0">
                <a:solidFill>
                  <a:srgbClr val="00B050"/>
                </a:solidFill>
              </a:rPr>
              <a:t>Water Volume</a:t>
            </a:r>
          </a:p>
        </p:txBody>
      </p:sp>
      <p:cxnSp>
        <p:nvCxnSpPr>
          <p:cNvPr id="5" name="Straight Arrow Connector 4">
            <a:extLst>
              <a:ext uri="{FF2B5EF4-FFF2-40B4-BE49-F238E27FC236}">
                <a16:creationId xmlns:a16="http://schemas.microsoft.com/office/drawing/2014/main" id="{4345B4A9-0B1E-4608-818C-30006BC0327F}"/>
              </a:ext>
            </a:extLst>
          </p:cNvPr>
          <p:cNvCxnSpPr>
            <a:cxnSpLocks/>
          </p:cNvCxnSpPr>
          <p:nvPr/>
        </p:nvCxnSpPr>
        <p:spPr>
          <a:xfrm flipV="1">
            <a:off x="4731679" y="2057769"/>
            <a:ext cx="1364321" cy="36933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BE92DDD-7B59-4C94-A76C-5503A2C1C6B7}"/>
              </a:ext>
            </a:extLst>
          </p:cNvPr>
          <p:cNvSpPr txBox="1"/>
          <p:nvPr/>
        </p:nvSpPr>
        <p:spPr>
          <a:xfrm>
            <a:off x="9371119" y="2472970"/>
            <a:ext cx="2277871" cy="1015663"/>
          </a:xfrm>
          <a:prstGeom prst="rect">
            <a:avLst/>
          </a:prstGeom>
          <a:noFill/>
        </p:spPr>
        <p:txBody>
          <a:bodyPr wrap="square" rtlCol="0">
            <a:spAutoFit/>
          </a:bodyPr>
          <a:lstStyle/>
          <a:p>
            <a:r>
              <a:rPr lang="en-US" sz="2000" dirty="0"/>
              <a:t>Water rushes out when plug is removed</a:t>
            </a:r>
          </a:p>
        </p:txBody>
      </p:sp>
      <p:cxnSp>
        <p:nvCxnSpPr>
          <p:cNvPr id="24" name="Straight Arrow Connector 23">
            <a:extLst>
              <a:ext uri="{FF2B5EF4-FFF2-40B4-BE49-F238E27FC236}">
                <a16:creationId xmlns:a16="http://schemas.microsoft.com/office/drawing/2014/main" id="{71B7A006-71F2-42C0-936E-565A57E2EC8C}"/>
              </a:ext>
            </a:extLst>
          </p:cNvPr>
          <p:cNvCxnSpPr/>
          <p:nvPr/>
        </p:nvCxnSpPr>
        <p:spPr>
          <a:xfrm>
            <a:off x="4768948" y="1241374"/>
            <a:ext cx="3914650" cy="131815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29605D8-2B23-4763-9332-9BFE47EB552B}"/>
              </a:ext>
            </a:extLst>
          </p:cNvPr>
          <p:cNvSpPr txBox="1"/>
          <p:nvPr/>
        </p:nvSpPr>
        <p:spPr>
          <a:xfrm>
            <a:off x="6363909" y="1448485"/>
            <a:ext cx="2356958" cy="369332"/>
          </a:xfrm>
          <a:prstGeom prst="rect">
            <a:avLst/>
          </a:prstGeom>
          <a:noFill/>
        </p:spPr>
        <p:txBody>
          <a:bodyPr wrap="square" rtlCol="0">
            <a:spAutoFit/>
          </a:bodyPr>
          <a:lstStyle/>
          <a:p>
            <a:r>
              <a:rPr lang="en-US" dirty="0">
                <a:solidFill>
                  <a:srgbClr val="FF0000"/>
                </a:solidFill>
              </a:rPr>
              <a:t>Water Column Length</a:t>
            </a:r>
          </a:p>
        </p:txBody>
      </p:sp>
      <p:sp>
        <p:nvSpPr>
          <p:cNvPr id="17" name="TextBox 16">
            <a:extLst>
              <a:ext uri="{FF2B5EF4-FFF2-40B4-BE49-F238E27FC236}">
                <a16:creationId xmlns:a16="http://schemas.microsoft.com/office/drawing/2014/main" id="{E482B8EC-0C8B-4343-AC2D-B28CE61B56DA}"/>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Physical Parameters of the Table-top Test Apparatus</a:t>
            </a:r>
          </a:p>
        </p:txBody>
      </p:sp>
      <p:sp>
        <p:nvSpPr>
          <p:cNvPr id="7" name="Slide Number Placeholder 6">
            <a:extLst>
              <a:ext uri="{FF2B5EF4-FFF2-40B4-BE49-F238E27FC236}">
                <a16:creationId xmlns:a16="http://schemas.microsoft.com/office/drawing/2014/main" id="{4BF9B03C-744D-4EF4-BD26-C49690C8D1A5}"/>
              </a:ext>
            </a:extLst>
          </p:cNvPr>
          <p:cNvSpPr>
            <a:spLocks noGrp="1"/>
          </p:cNvSpPr>
          <p:nvPr>
            <p:ph type="sldNum" sz="quarter" idx="12"/>
          </p:nvPr>
        </p:nvSpPr>
        <p:spPr/>
        <p:txBody>
          <a:bodyPr/>
          <a:lstStyle/>
          <a:p>
            <a:fld id="{76C2B03D-8C30-4030-B92D-2B496288BEF5}" type="slidenum">
              <a:rPr lang="en-US" smtClean="0"/>
              <a:t>31</a:t>
            </a:fld>
            <a:endParaRPr lang="en-US"/>
          </a:p>
        </p:txBody>
      </p:sp>
    </p:spTree>
    <p:extLst>
      <p:ext uri="{BB962C8B-B14F-4D97-AF65-F5344CB8AC3E}">
        <p14:creationId xmlns:p14="http://schemas.microsoft.com/office/powerpoint/2010/main" val="382556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98647979-089F-48C3-91DA-4437DD1EAE01}"/>
              </a:ext>
            </a:extLst>
          </p:cNvPr>
          <p:cNvSpPr/>
          <p:nvPr/>
        </p:nvSpPr>
        <p:spPr>
          <a:xfrm>
            <a:off x="2066822" y="2175550"/>
            <a:ext cx="6978316" cy="2165684"/>
          </a:xfrm>
          <a:prstGeom prst="rtTriangl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8064760-F39B-44C1-905A-7254B7B0B183}"/>
              </a:ext>
            </a:extLst>
          </p:cNvPr>
          <p:cNvSpPr/>
          <p:nvPr/>
        </p:nvSpPr>
        <p:spPr>
          <a:xfrm rot="1089759">
            <a:off x="3030559" y="1458641"/>
            <a:ext cx="1734258" cy="11848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74562CA-C38E-4B63-A310-AF8031C929AB}"/>
              </a:ext>
            </a:extLst>
          </p:cNvPr>
          <p:cNvGrpSpPr/>
          <p:nvPr/>
        </p:nvGrpSpPr>
        <p:grpSpPr>
          <a:xfrm>
            <a:off x="3815929" y="2085224"/>
            <a:ext cx="2180693" cy="1735097"/>
            <a:chOff x="3815929" y="2338448"/>
            <a:chExt cx="2180693" cy="1735097"/>
          </a:xfrm>
        </p:grpSpPr>
        <p:cxnSp>
          <p:nvCxnSpPr>
            <p:cNvPr id="5" name="Straight Arrow Connector 4">
              <a:extLst>
                <a:ext uri="{FF2B5EF4-FFF2-40B4-BE49-F238E27FC236}">
                  <a16:creationId xmlns:a16="http://schemas.microsoft.com/office/drawing/2014/main" id="{8A2823BE-0D36-4C97-98F6-0D757D495D01}"/>
                </a:ext>
              </a:extLst>
            </p:cNvPr>
            <p:cNvCxnSpPr/>
            <p:nvPr/>
          </p:nvCxnSpPr>
          <p:spPr>
            <a:xfrm>
              <a:off x="3833520" y="2338448"/>
              <a:ext cx="0" cy="139182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8641703-D2DD-465E-A618-B9E00D90C97B}"/>
                </a:ext>
              </a:extLst>
            </p:cNvPr>
            <p:cNvSpPr txBox="1"/>
            <p:nvPr/>
          </p:nvSpPr>
          <p:spPr>
            <a:xfrm>
              <a:off x="3815929" y="3611880"/>
              <a:ext cx="2180693" cy="461665"/>
            </a:xfrm>
            <a:prstGeom prst="rect">
              <a:avLst/>
            </a:prstGeom>
            <a:noFill/>
          </p:spPr>
          <p:txBody>
            <a:bodyPr wrap="square" rtlCol="0">
              <a:spAutoFit/>
            </a:bodyPr>
            <a:lstStyle/>
            <a:p>
              <a:r>
                <a:rPr lang="en-US" sz="2400" dirty="0"/>
                <a:t>g  =  9.8 m/sec2</a:t>
              </a:r>
            </a:p>
          </p:txBody>
        </p:sp>
      </p:grpSp>
      <p:grpSp>
        <p:nvGrpSpPr>
          <p:cNvPr id="8" name="Group 7">
            <a:extLst>
              <a:ext uri="{FF2B5EF4-FFF2-40B4-BE49-F238E27FC236}">
                <a16:creationId xmlns:a16="http://schemas.microsoft.com/office/drawing/2014/main" id="{136C932E-3759-4F80-BB77-68BC7816FFFF}"/>
              </a:ext>
            </a:extLst>
          </p:cNvPr>
          <p:cNvGrpSpPr/>
          <p:nvPr/>
        </p:nvGrpSpPr>
        <p:grpSpPr>
          <a:xfrm>
            <a:off x="966783" y="3275530"/>
            <a:ext cx="3191347" cy="633052"/>
            <a:chOff x="966783" y="3528754"/>
            <a:chExt cx="3191347" cy="633052"/>
          </a:xfrm>
        </p:grpSpPr>
        <p:cxnSp>
          <p:nvCxnSpPr>
            <p:cNvPr id="6" name="Straight Arrow Connector 5">
              <a:extLst>
                <a:ext uri="{FF2B5EF4-FFF2-40B4-BE49-F238E27FC236}">
                  <a16:creationId xmlns:a16="http://schemas.microsoft.com/office/drawing/2014/main" id="{D10DFBD0-C212-4742-85A0-6E15E3D0FD23}"/>
                </a:ext>
              </a:extLst>
            </p:cNvPr>
            <p:cNvCxnSpPr>
              <a:cxnSpLocks/>
            </p:cNvCxnSpPr>
            <p:nvPr/>
          </p:nvCxnSpPr>
          <p:spPr>
            <a:xfrm>
              <a:off x="3274315" y="3528754"/>
              <a:ext cx="607535" cy="218663"/>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70D71C-F15F-4D04-A177-05A303574351}"/>
                </a:ext>
              </a:extLst>
            </p:cNvPr>
            <p:cNvSpPr txBox="1"/>
            <p:nvPr/>
          </p:nvSpPr>
          <p:spPr>
            <a:xfrm>
              <a:off x="966783" y="3700141"/>
              <a:ext cx="3191347" cy="461665"/>
            </a:xfrm>
            <a:prstGeom prst="rect">
              <a:avLst/>
            </a:prstGeom>
            <a:noFill/>
          </p:spPr>
          <p:txBody>
            <a:bodyPr wrap="square" rtlCol="0">
              <a:spAutoFit/>
            </a:bodyPr>
            <a:lstStyle/>
            <a:p>
              <a:r>
                <a:rPr lang="en-US" sz="2400" dirty="0">
                  <a:solidFill>
                    <a:srgbClr val="7030A0"/>
                  </a:solidFill>
                </a:rPr>
                <a:t>Accel  =  g * Sin (</a:t>
              </a:r>
              <a:r>
                <a:rPr lang="el-GR" sz="2400" dirty="0">
                  <a:solidFill>
                    <a:srgbClr val="7030A0"/>
                  </a:solidFill>
                </a:rPr>
                <a:t>ϴ</a:t>
              </a:r>
              <a:r>
                <a:rPr lang="en-US" sz="2400" dirty="0">
                  <a:solidFill>
                    <a:srgbClr val="7030A0"/>
                  </a:solidFill>
                </a:rPr>
                <a:t>)</a:t>
              </a:r>
            </a:p>
          </p:txBody>
        </p:sp>
      </p:grpSp>
      <p:grpSp>
        <p:nvGrpSpPr>
          <p:cNvPr id="7" name="Group 6">
            <a:extLst>
              <a:ext uri="{FF2B5EF4-FFF2-40B4-BE49-F238E27FC236}">
                <a16:creationId xmlns:a16="http://schemas.microsoft.com/office/drawing/2014/main" id="{4E7E395D-9B25-4059-8A6E-313E072D0424}"/>
              </a:ext>
            </a:extLst>
          </p:cNvPr>
          <p:cNvGrpSpPr/>
          <p:nvPr/>
        </p:nvGrpSpPr>
        <p:grpSpPr>
          <a:xfrm>
            <a:off x="586542" y="2067089"/>
            <a:ext cx="3191347" cy="1255471"/>
            <a:chOff x="586542" y="2320313"/>
            <a:chExt cx="3191347" cy="1255471"/>
          </a:xfrm>
        </p:grpSpPr>
        <p:cxnSp>
          <p:nvCxnSpPr>
            <p:cNvPr id="9" name="Straight Arrow Connector 8">
              <a:extLst>
                <a:ext uri="{FF2B5EF4-FFF2-40B4-BE49-F238E27FC236}">
                  <a16:creationId xmlns:a16="http://schemas.microsoft.com/office/drawing/2014/main" id="{E245A310-140A-4395-86B4-384253558E12}"/>
                </a:ext>
              </a:extLst>
            </p:cNvPr>
            <p:cNvCxnSpPr>
              <a:cxnSpLocks/>
            </p:cNvCxnSpPr>
            <p:nvPr/>
          </p:nvCxnSpPr>
          <p:spPr>
            <a:xfrm flipH="1">
              <a:off x="3298056" y="2320313"/>
              <a:ext cx="455255" cy="1255471"/>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01597C-9811-4C37-AC21-ED386C3B45CD}"/>
                </a:ext>
              </a:extLst>
            </p:cNvPr>
            <p:cNvSpPr txBox="1"/>
            <p:nvPr/>
          </p:nvSpPr>
          <p:spPr>
            <a:xfrm>
              <a:off x="586542" y="2730086"/>
              <a:ext cx="3191347" cy="461665"/>
            </a:xfrm>
            <a:prstGeom prst="rect">
              <a:avLst/>
            </a:prstGeom>
            <a:noFill/>
          </p:spPr>
          <p:txBody>
            <a:bodyPr wrap="square" rtlCol="0">
              <a:spAutoFit/>
            </a:bodyPr>
            <a:lstStyle/>
            <a:p>
              <a:r>
                <a:rPr lang="en-US" sz="2400" dirty="0">
                  <a:solidFill>
                    <a:srgbClr val="0070C0"/>
                  </a:solidFill>
                </a:rPr>
                <a:t>Accel  =  g * Cos (</a:t>
              </a:r>
              <a:r>
                <a:rPr lang="el-GR" sz="2400" dirty="0">
                  <a:solidFill>
                    <a:srgbClr val="0070C0"/>
                  </a:solidFill>
                </a:rPr>
                <a:t>ϴ</a:t>
              </a:r>
              <a:r>
                <a:rPr lang="en-US" sz="2400" dirty="0">
                  <a:solidFill>
                    <a:srgbClr val="0070C0"/>
                  </a:solidFill>
                </a:rPr>
                <a:t>)</a:t>
              </a:r>
            </a:p>
          </p:txBody>
        </p:sp>
      </p:grpSp>
      <p:sp>
        <p:nvSpPr>
          <p:cNvPr id="16" name="TextBox 15">
            <a:extLst>
              <a:ext uri="{FF2B5EF4-FFF2-40B4-BE49-F238E27FC236}">
                <a16:creationId xmlns:a16="http://schemas.microsoft.com/office/drawing/2014/main" id="{B55729AB-1242-4384-B629-5ACF600D01D7}"/>
              </a:ext>
            </a:extLst>
          </p:cNvPr>
          <p:cNvSpPr txBox="1"/>
          <p:nvPr/>
        </p:nvSpPr>
        <p:spPr>
          <a:xfrm>
            <a:off x="7183996" y="3797077"/>
            <a:ext cx="673768" cy="646331"/>
          </a:xfrm>
          <a:prstGeom prst="rect">
            <a:avLst/>
          </a:prstGeom>
          <a:noFill/>
        </p:spPr>
        <p:txBody>
          <a:bodyPr wrap="square" rtlCol="0">
            <a:spAutoFit/>
          </a:bodyPr>
          <a:lstStyle/>
          <a:p>
            <a:r>
              <a:rPr lang="el-GR" dirty="0">
                <a:solidFill>
                  <a:srgbClr val="00B050"/>
                </a:solidFill>
              </a:rPr>
              <a:t> </a:t>
            </a:r>
            <a:r>
              <a:rPr lang="el-GR" sz="3600" dirty="0">
                <a:solidFill>
                  <a:srgbClr val="00B050"/>
                </a:solidFill>
              </a:rPr>
              <a:t>ϴ</a:t>
            </a:r>
            <a:endParaRPr lang="en-US" sz="3600" dirty="0"/>
          </a:p>
        </p:txBody>
      </p:sp>
      <p:sp>
        <p:nvSpPr>
          <p:cNvPr id="18" name="TextBox 17">
            <a:extLst>
              <a:ext uri="{FF2B5EF4-FFF2-40B4-BE49-F238E27FC236}">
                <a16:creationId xmlns:a16="http://schemas.microsoft.com/office/drawing/2014/main" id="{7DAF2610-1BCD-427E-8E20-781EA48AFE0A}"/>
              </a:ext>
            </a:extLst>
          </p:cNvPr>
          <p:cNvSpPr txBox="1"/>
          <p:nvPr/>
        </p:nvSpPr>
        <p:spPr>
          <a:xfrm>
            <a:off x="1043868" y="4488648"/>
            <a:ext cx="10459453" cy="461665"/>
          </a:xfrm>
          <a:prstGeom prst="rect">
            <a:avLst/>
          </a:prstGeom>
          <a:noFill/>
        </p:spPr>
        <p:txBody>
          <a:bodyPr wrap="square" rtlCol="0">
            <a:spAutoFit/>
          </a:bodyPr>
          <a:lstStyle/>
          <a:p>
            <a:r>
              <a:rPr lang="en-US" sz="2400" dirty="0"/>
              <a:t>For a 5 Deg incline (</a:t>
            </a:r>
            <a:r>
              <a:rPr lang="el-GR" sz="2400" dirty="0"/>
              <a:t>ϴ</a:t>
            </a:r>
            <a:r>
              <a:rPr lang="en-US" sz="2400" dirty="0"/>
              <a:t> =  5):     </a:t>
            </a:r>
            <a:r>
              <a:rPr lang="en-US" sz="2400" b="1" dirty="0"/>
              <a:t>Accel   =   9.8 m/sec</a:t>
            </a:r>
            <a:r>
              <a:rPr lang="en-US" sz="2400" b="1" baseline="30000" dirty="0"/>
              <a:t>2</a:t>
            </a:r>
            <a:r>
              <a:rPr lang="en-US" sz="2400" b="1" dirty="0"/>
              <a:t>   x   Sin (5)   =   0.85 m/sec</a:t>
            </a:r>
            <a:r>
              <a:rPr lang="en-US" sz="2400" b="1" baseline="30000" dirty="0"/>
              <a:t>2</a:t>
            </a:r>
          </a:p>
        </p:txBody>
      </p:sp>
      <p:sp>
        <p:nvSpPr>
          <p:cNvPr id="19" name="TextBox 18">
            <a:extLst>
              <a:ext uri="{FF2B5EF4-FFF2-40B4-BE49-F238E27FC236}">
                <a16:creationId xmlns:a16="http://schemas.microsoft.com/office/drawing/2014/main" id="{362F9623-FBF2-4F2C-8A83-93F1F91CA992}"/>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Inclined Plane Theory – Acceleration along the Incline</a:t>
            </a:r>
          </a:p>
        </p:txBody>
      </p:sp>
      <p:sp>
        <p:nvSpPr>
          <p:cNvPr id="21" name="TextBox 20">
            <a:extLst>
              <a:ext uri="{FF2B5EF4-FFF2-40B4-BE49-F238E27FC236}">
                <a16:creationId xmlns:a16="http://schemas.microsoft.com/office/drawing/2014/main" id="{504FD4B0-726E-4D71-ADEE-A8A64924CDF0}"/>
              </a:ext>
            </a:extLst>
          </p:cNvPr>
          <p:cNvSpPr txBox="1"/>
          <p:nvPr/>
        </p:nvSpPr>
        <p:spPr>
          <a:xfrm>
            <a:off x="5916293" y="2252249"/>
            <a:ext cx="4350654" cy="461665"/>
          </a:xfrm>
          <a:prstGeom prst="rect">
            <a:avLst/>
          </a:prstGeom>
          <a:noFill/>
        </p:spPr>
        <p:txBody>
          <a:bodyPr wrap="square" rtlCol="0">
            <a:spAutoFit/>
          </a:bodyPr>
          <a:lstStyle/>
          <a:p>
            <a:r>
              <a:rPr lang="en-US" sz="2400" dirty="0"/>
              <a:t>Distance  =   ½  x  Accel  x  Time</a:t>
            </a:r>
            <a:r>
              <a:rPr lang="en-US" sz="2400" baseline="30000" dirty="0"/>
              <a:t>2</a:t>
            </a:r>
          </a:p>
        </p:txBody>
      </p:sp>
      <p:sp>
        <p:nvSpPr>
          <p:cNvPr id="28" name="TextBox 27">
            <a:extLst>
              <a:ext uri="{FF2B5EF4-FFF2-40B4-BE49-F238E27FC236}">
                <a16:creationId xmlns:a16="http://schemas.microsoft.com/office/drawing/2014/main" id="{190B1038-0964-461C-99B3-40EBDE603EF2}"/>
              </a:ext>
            </a:extLst>
          </p:cNvPr>
          <p:cNvSpPr txBox="1"/>
          <p:nvPr/>
        </p:nvSpPr>
        <p:spPr>
          <a:xfrm>
            <a:off x="5916293" y="1048417"/>
            <a:ext cx="4350654" cy="461665"/>
          </a:xfrm>
          <a:prstGeom prst="rect">
            <a:avLst/>
          </a:prstGeom>
          <a:noFill/>
        </p:spPr>
        <p:txBody>
          <a:bodyPr wrap="square" rtlCol="0">
            <a:spAutoFit/>
          </a:bodyPr>
          <a:lstStyle/>
          <a:p>
            <a:r>
              <a:rPr lang="en-US" sz="2400" dirty="0"/>
              <a:t>Acceleration   =  </a:t>
            </a:r>
            <a:r>
              <a:rPr lang="en-US" sz="2400" dirty="0">
                <a:solidFill>
                  <a:srgbClr val="7030A0"/>
                </a:solidFill>
              </a:rPr>
              <a:t>g * Sin (</a:t>
            </a:r>
            <a:r>
              <a:rPr lang="el-GR" sz="2400" dirty="0">
                <a:solidFill>
                  <a:srgbClr val="7030A0"/>
                </a:solidFill>
              </a:rPr>
              <a:t>ϴ</a:t>
            </a:r>
            <a:r>
              <a:rPr lang="en-US" sz="2400" dirty="0">
                <a:solidFill>
                  <a:srgbClr val="7030A0"/>
                </a:solidFill>
              </a:rPr>
              <a:t>)   </a:t>
            </a:r>
            <a:endParaRPr lang="en-US" sz="2400" baseline="30000" dirty="0">
              <a:solidFill>
                <a:srgbClr val="7030A0"/>
              </a:solidFill>
            </a:endParaRPr>
          </a:p>
        </p:txBody>
      </p:sp>
      <p:sp>
        <p:nvSpPr>
          <p:cNvPr id="29" name="TextBox 28">
            <a:extLst>
              <a:ext uri="{FF2B5EF4-FFF2-40B4-BE49-F238E27FC236}">
                <a16:creationId xmlns:a16="http://schemas.microsoft.com/office/drawing/2014/main" id="{58926CCB-984A-4D12-A351-B87D825DE3FD}"/>
              </a:ext>
            </a:extLst>
          </p:cNvPr>
          <p:cNvSpPr txBox="1"/>
          <p:nvPr/>
        </p:nvSpPr>
        <p:spPr>
          <a:xfrm>
            <a:off x="5916293" y="1634220"/>
            <a:ext cx="4350654" cy="461665"/>
          </a:xfrm>
          <a:prstGeom prst="rect">
            <a:avLst/>
          </a:prstGeom>
          <a:noFill/>
        </p:spPr>
        <p:txBody>
          <a:bodyPr wrap="square" rtlCol="0">
            <a:spAutoFit/>
          </a:bodyPr>
          <a:lstStyle/>
          <a:p>
            <a:r>
              <a:rPr lang="en-US" sz="2400" dirty="0"/>
              <a:t>Velocity   =   Accel  x  Time</a:t>
            </a:r>
          </a:p>
        </p:txBody>
      </p:sp>
      <p:grpSp>
        <p:nvGrpSpPr>
          <p:cNvPr id="11" name="Group 10">
            <a:extLst>
              <a:ext uri="{FF2B5EF4-FFF2-40B4-BE49-F238E27FC236}">
                <a16:creationId xmlns:a16="http://schemas.microsoft.com/office/drawing/2014/main" id="{1E3099AA-8892-4D00-900F-EF5B4044E22F}"/>
              </a:ext>
            </a:extLst>
          </p:cNvPr>
          <p:cNvGrpSpPr/>
          <p:nvPr/>
        </p:nvGrpSpPr>
        <p:grpSpPr>
          <a:xfrm>
            <a:off x="688679" y="4985976"/>
            <a:ext cx="10856269" cy="923330"/>
            <a:chOff x="1043868" y="4942658"/>
            <a:chExt cx="10856269" cy="923330"/>
          </a:xfrm>
        </p:grpSpPr>
        <p:grpSp>
          <p:nvGrpSpPr>
            <p:cNvPr id="22" name="Group 21">
              <a:extLst>
                <a:ext uri="{FF2B5EF4-FFF2-40B4-BE49-F238E27FC236}">
                  <a16:creationId xmlns:a16="http://schemas.microsoft.com/office/drawing/2014/main" id="{F9AAA721-38B9-4228-B60F-8B54DCDABF08}"/>
                </a:ext>
              </a:extLst>
            </p:cNvPr>
            <p:cNvGrpSpPr/>
            <p:nvPr/>
          </p:nvGrpSpPr>
          <p:grpSpPr>
            <a:xfrm>
              <a:off x="1043868" y="5155186"/>
              <a:ext cx="8664425" cy="514604"/>
              <a:chOff x="3289330" y="3802782"/>
              <a:chExt cx="8329351" cy="514604"/>
            </a:xfrm>
          </p:grpSpPr>
          <p:sp>
            <p:nvSpPr>
              <p:cNvPr id="23" name="TextBox 22">
                <a:extLst>
                  <a:ext uri="{FF2B5EF4-FFF2-40B4-BE49-F238E27FC236}">
                    <a16:creationId xmlns:a16="http://schemas.microsoft.com/office/drawing/2014/main" id="{B499FF71-2CDC-440C-92EB-4A2B82436945}"/>
                  </a:ext>
                </a:extLst>
              </p:cNvPr>
              <p:cNvSpPr txBox="1"/>
              <p:nvPr/>
            </p:nvSpPr>
            <p:spPr>
              <a:xfrm>
                <a:off x="3289330" y="3855721"/>
                <a:ext cx="8312318" cy="461665"/>
              </a:xfrm>
              <a:prstGeom prst="rect">
                <a:avLst/>
              </a:prstGeom>
              <a:noFill/>
            </p:spPr>
            <p:txBody>
              <a:bodyPr wrap="square" rtlCol="0">
                <a:spAutoFit/>
              </a:bodyPr>
              <a:lstStyle/>
              <a:p>
                <a:r>
                  <a:rPr lang="en-US" sz="2400" dirty="0"/>
                  <a:t>Time to move down the incline:     </a:t>
                </a:r>
                <a:r>
                  <a:rPr lang="en-US" sz="2400" b="1" dirty="0"/>
                  <a:t>Time   =      2  x  Distance  /  Accel</a:t>
                </a:r>
              </a:p>
            </p:txBody>
          </p:sp>
          <p:grpSp>
            <p:nvGrpSpPr>
              <p:cNvPr id="24" name="Group 23">
                <a:extLst>
                  <a:ext uri="{FF2B5EF4-FFF2-40B4-BE49-F238E27FC236}">
                    <a16:creationId xmlns:a16="http://schemas.microsoft.com/office/drawing/2014/main" id="{37ACFB2B-7C05-401E-A30D-39879398603D}"/>
                  </a:ext>
                </a:extLst>
              </p:cNvPr>
              <p:cNvGrpSpPr/>
              <p:nvPr/>
            </p:nvGrpSpPr>
            <p:grpSpPr>
              <a:xfrm>
                <a:off x="8545100" y="3802782"/>
                <a:ext cx="3073581" cy="442723"/>
                <a:chOff x="8545100" y="3802782"/>
                <a:chExt cx="3073581" cy="442723"/>
              </a:xfrm>
            </p:grpSpPr>
            <p:cxnSp>
              <p:nvCxnSpPr>
                <p:cNvPr id="25" name="Straight Connector 24">
                  <a:extLst>
                    <a:ext uri="{FF2B5EF4-FFF2-40B4-BE49-F238E27FC236}">
                      <a16:creationId xmlns:a16="http://schemas.microsoft.com/office/drawing/2014/main" id="{C74DCA47-042D-4D3A-BD49-72844E9726FB}"/>
                    </a:ext>
                  </a:extLst>
                </p:cNvPr>
                <p:cNvCxnSpPr/>
                <p:nvPr/>
              </p:nvCxnSpPr>
              <p:spPr>
                <a:xfrm>
                  <a:off x="8545100" y="3962852"/>
                  <a:ext cx="126610" cy="282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62415E-AAC8-47DF-8A71-3F1C7E185342}"/>
                    </a:ext>
                  </a:extLst>
                </p:cNvPr>
                <p:cNvCxnSpPr>
                  <a:cxnSpLocks/>
                </p:cNvCxnSpPr>
                <p:nvPr/>
              </p:nvCxnSpPr>
              <p:spPr>
                <a:xfrm flipV="1">
                  <a:off x="8662816" y="3802782"/>
                  <a:ext cx="25911" cy="4425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0F964A-C0CD-4D93-85D1-DD54A4A1C065}"/>
                    </a:ext>
                  </a:extLst>
                </p:cNvPr>
                <p:cNvCxnSpPr>
                  <a:cxnSpLocks/>
                </p:cNvCxnSpPr>
                <p:nvPr/>
              </p:nvCxnSpPr>
              <p:spPr>
                <a:xfrm>
                  <a:off x="8685780" y="3818824"/>
                  <a:ext cx="29329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C86D92EE-A858-4E93-8F5C-33B6B9AC76BB}"/>
                </a:ext>
              </a:extLst>
            </p:cNvPr>
            <p:cNvSpPr txBox="1"/>
            <p:nvPr/>
          </p:nvSpPr>
          <p:spPr>
            <a:xfrm>
              <a:off x="10084066" y="4942658"/>
              <a:ext cx="1816071" cy="923330"/>
            </a:xfrm>
            <a:prstGeom prst="rect">
              <a:avLst/>
            </a:prstGeom>
            <a:noFill/>
          </p:spPr>
          <p:txBody>
            <a:bodyPr wrap="square" rtlCol="0">
              <a:spAutoFit/>
            </a:bodyPr>
            <a:lstStyle/>
            <a:p>
              <a:r>
                <a:rPr lang="en-US" dirty="0"/>
                <a:t>Applying algebra to the Distance Equation</a:t>
              </a:r>
            </a:p>
          </p:txBody>
        </p:sp>
      </p:grpSp>
      <p:sp>
        <p:nvSpPr>
          <p:cNvPr id="12" name="Slide Number Placeholder 11">
            <a:extLst>
              <a:ext uri="{FF2B5EF4-FFF2-40B4-BE49-F238E27FC236}">
                <a16:creationId xmlns:a16="http://schemas.microsoft.com/office/drawing/2014/main" id="{11811137-77C7-466E-A5D2-128248489065}"/>
              </a:ext>
            </a:extLst>
          </p:cNvPr>
          <p:cNvSpPr>
            <a:spLocks noGrp="1"/>
          </p:cNvSpPr>
          <p:nvPr>
            <p:ph type="sldNum" sz="quarter" idx="12"/>
          </p:nvPr>
        </p:nvSpPr>
        <p:spPr/>
        <p:txBody>
          <a:bodyPr/>
          <a:lstStyle/>
          <a:p>
            <a:fld id="{76C2B03D-8C30-4030-B92D-2B496288BEF5}" type="slidenum">
              <a:rPr lang="en-US" smtClean="0"/>
              <a:t>32</a:t>
            </a:fld>
            <a:endParaRPr lang="en-US"/>
          </a:p>
        </p:txBody>
      </p:sp>
    </p:spTree>
    <p:extLst>
      <p:ext uri="{BB962C8B-B14F-4D97-AF65-F5344CB8AC3E}">
        <p14:creationId xmlns:p14="http://schemas.microsoft.com/office/powerpoint/2010/main" val="261611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FDE7C6-EC4D-4DCD-97F1-2989DF75062A}"/>
              </a:ext>
            </a:extLst>
          </p:cNvPr>
          <p:cNvSpPr txBox="1"/>
          <p:nvPr/>
        </p:nvSpPr>
        <p:spPr>
          <a:xfrm>
            <a:off x="1187116" y="1004236"/>
            <a:ext cx="10010273" cy="830997"/>
          </a:xfrm>
          <a:prstGeom prst="rect">
            <a:avLst/>
          </a:prstGeom>
          <a:noFill/>
        </p:spPr>
        <p:txBody>
          <a:bodyPr wrap="square" rtlCol="0">
            <a:spAutoFit/>
          </a:bodyPr>
          <a:lstStyle/>
          <a:p>
            <a:r>
              <a:rPr lang="en-US" sz="2400" dirty="0"/>
              <a:t>We can use the incline plane equations to determine the velocity of the water flowing along the tube at any given time.</a:t>
            </a:r>
          </a:p>
        </p:txBody>
      </p:sp>
      <p:sp>
        <p:nvSpPr>
          <p:cNvPr id="3" name="TextBox 2">
            <a:extLst>
              <a:ext uri="{FF2B5EF4-FFF2-40B4-BE49-F238E27FC236}">
                <a16:creationId xmlns:a16="http://schemas.microsoft.com/office/drawing/2014/main" id="{76B9ED8C-363B-4C25-8D83-EA8939E3B441}"/>
              </a:ext>
            </a:extLst>
          </p:cNvPr>
          <p:cNvSpPr txBox="1"/>
          <p:nvPr/>
        </p:nvSpPr>
        <p:spPr>
          <a:xfrm>
            <a:off x="1966143" y="2784202"/>
            <a:ext cx="5013158" cy="461665"/>
          </a:xfrm>
          <a:prstGeom prst="rect">
            <a:avLst/>
          </a:prstGeom>
          <a:noFill/>
        </p:spPr>
        <p:txBody>
          <a:bodyPr wrap="square" rtlCol="0">
            <a:spAutoFit/>
          </a:bodyPr>
          <a:lstStyle/>
          <a:p>
            <a:r>
              <a:rPr lang="en-US" sz="2400" dirty="0"/>
              <a:t>Acceleration   = 0.85  m/sec</a:t>
            </a:r>
            <a:r>
              <a:rPr lang="en-US" sz="2400" baseline="30000" dirty="0"/>
              <a:t>2</a:t>
            </a:r>
          </a:p>
        </p:txBody>
      </p:sp>
      <p:sp>
        <p:nvSpPr>
          <p:cNvPr id="4" name="TextBox 3">
            <a:extLst>
              <a:ext uri="{FF2B5EF4-FFF2-40B4-BE49-F238E27FC236}">
                <a16:creationId xmlns:a16="http://schemas.microsoft.com/office/drawing/2014/main" id="{4A37BA2A-3EFE-4804-BA66-FBA4A1CFD6F1}"/>
              </a:ext>
            </a:extLst>
          </p:cNvPr>
          <p:cNvSpPr txBox="1"/>
          <p:nvPr/>
        </p:nvSpPr>
        <p:spPr>
          <a:xfrm>
            <a:off x="1966143" y="3321629"/>
            <a:ext cx="5013158" cy="461665"/>
          </a:xfrm>
          <a:prstGeom prst="rect">
            <a:avLst/>
          </a:prstGeom>
          <a:noFill/>
        </p:spPr>
        <p:txBody>
          <a:bodyPr wrap="square" rtlCol="0">
            <a:spAutoFit/>
          </a:bodyPr>
          <a:lstStyle/>
          <a:p>
            <a:r>
              <a:rPr lang="en-US" sz="2400" b="1" dirty="0">
                <a:solidFill>
                  <a:srgbClr val="0070C0"/>
                </a:solidFill>
              </a:rPr>
              <a:t>Velocity   =   0.85  m/sec</a:t>
            </a:r>
            <a:r>
              <a:rPr lang="en-US" sz="2400" b="1" baseline="30000" dirty="0">
                <a:solidFill>
                  <a:srgbClr val="0070C0"/>
                </a:solidFill>
              </a:rPr>
              <a:t>2</a:t>
            </a:r>
            <a:r>
              <a:rPr lang="en-US" sz="2400" b="1" dirty="0">
                <a:solidFill>
                  <a:srgbClr val="0070C0"/>
                </a:solidFill>
              </a:rPr>
              <a:t>  x  Time</a:t>
            </a:r>
          </a:p>
        </p:txBody>
      </p:sp>
      <p:sp>
        <p:nvSpPr>
          <p:cNvPr id="5" name="TextBox 4">
            <a:extLst>
              <a:ext uri="{FF2B5EF4-FFF2-40B4-BE49-F238E27FC236}">
                <a16:creationId xmlns:a16="http://schemas.microsoft.com/office/drawing/2014/main" id="{61B31631-2BDE-4BD7-8C4A-D15A46E383E6}"/>
              </a:ext>
            </a:extLst>
          </p:cNvPr>
          <p:cNvSpPr txBox="1"/>
          <p:nvPr/>
        </p:nvSpPr>
        <p:spPr>
          <a:xfrm>
            <a:off x="1966143" y="3918277"/>
            <a:ext cx="5013158" cy="461665"/>
          </a:xfrm>
          <a:prstGeom prst="rect">
            <a:avLst/>
          </a:prstGeom>
          <a:noFill/>
        </p:spPr>
        <p:txBody>
          <a:bodyPr wrap="square" rtlCol="0">
            <a:spAutoFit/>
          </a:bodyPr>
          <a:lstStyle/>
          <a:p>
            <a:r>
              <a:rPr lang="en-US" sz="2400" dirty="0"/>
              <a:t>Distance  =   ½  x  0.85  m/sec</a:t>
            </a:r>
            <a:r>
              <a:rPr lang="en-US" sz="2400" baseline="30000" dirty="0"/>
              <a:t>2</a:t>
            </a:r>
            <a:r>
              <a:rPr lang="en-US" sz="2400" dirty="0"/>
              <a:t>  x  Time</a:t>
            </a:r>
            <a:r>
              <a:rPr lang="en-US" sz="2400" baseline="30000" dirty="0"/>
              <a:t>2</a:t>
            </a:r>
          </a:p>
        </p:txBody>
      </p:sp>
      <p:sp>
        <p:nvSpPr>
          <p:cNvPr id="6" name="TextBox 5">
            <a:extLst>
              <a:ext uri="{FF2B5EF4-FFF2-40B4-BE49-F238E27FC236}">
                <a16:creationId xmlns:a16="http://schemas.microsoft.com/office/drawing/2014/main" id="{DAC7E75E-D352-40F1-A8B3-D1CEF379CFD5}"/>
              </a:ext>
            </a:extLst>
          </p:cNvPr>
          <p:cNvSpPr txBox="1"/>
          <p:nvPr/>
        </p:nvSpPr>
        <p:spPr>
          <a:xfrm>
            <a:off x="2993084" y="2153722"/>
            <a:ext cx="2403308" cy="461665"/>
          </a:xfrm>
          <a:prstGeom prst="rect">
            <a:avLst/>
          </a:prstGeom>
          <a:noFill/>
        </p:spPr>
        <p:txBody>
          <a:bodyPr wrap="square" rtlCol="0">
            <a:spAutoFit/>
          </a:bodyPr>
          <a:lstStyle/>
          <a:p>
            <a:r>
              <a:rPr lang="en-US" sz="2400" b="1" u="sng" dirty="0"/>
              <a:t>5 Deg Incline</a:t>
            </a:r>
            <a:endParaRPr lang="en-US" sz="2400" b="1" u="sng" baseline="30000" dirty="0"/>
          </a:p>
        </p:txBody>
      </p:sp>
      <p:sp>
        <p:nvSpPr>
          <p:cNvPr id="8" name="TextBox 7">
            <a:extLst>
              <a:ext uri="{FF2B5EF4-FFF2-40B4-BE49-F238E27FC236}">
                <a16:creationId xmlns:a16="http://schemas.microsoft.com/office/drawing/2014/main" id="{651E66F2-C867-4797-B84F-63460211F186}"/>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Flow Velocity </a:t>
            </a:r>
            <a:r>
              <a:rPr lang="en-US" sz="2000" dirty="0">
                <a:solidFill>
                  <a:srgbClr val="FF0000"/>
                </a:solidFill>
              </a:rPr>
              <a:t>(5 Deg Incline)</a:t>
            </a:r>
          </a:p>
        </p:txBody>
      </p:sp>
      <p:sp>
        <p:nvSpPr>
          <p:cNvPr id="7" name="TextBox 6">
            <a:extLst>
              <a:ext uri="{FF2B5EF4-FFF2-40B4-BE49-F238E27FC236}">
                <a16:creationId xmlns:a16="http://schemas.microsoft.com/office/drawing/2014/main" id="{8C19ED4C-9E0E-45E4-9600-B65941BB9F67}"/>
              </a:ext>
            </a:extLst>
          </p:cNvPr>
          <p:cNvSpPr txBox="1"/>
          <p:nvPr/>
        </p:nvSpPr>
        <p:spPr>
          <a:xfrm>
            <a:off x="7780347" y="2615387"/>
            <a:ext cx="3615397" cy="1938992"/>
          </a:xfrm>
          <a:prstGeom prst="rect">
            <a:avLst/>
          </a:prstGeom>
          <a:noFill/>
        </p:spPr>
        <p:txBody>
          <a:bodyPr wrap="square" rtlCol="0">
            <a:spAutoFit/>
          </a:bodyPr>
          <a:lstStyle/>
          <a:p>
            <a:r>
              <a:rPr lang="en-US" sz="2400" dirty="0">
                <a:solidFill>
                  <a:srgbClr val="FF0000"/>
                </a:solidFill>
              </a:rPr>
              <a:t>These equations are derived by integrating the acceleration to get velocity and then integrating velocity to get distance. </a:t>
            </a:r>
          </a:p>
        </p:txBody>
      </p:sp>
      <p:sp>
        <p:nvSpPr>
          <p:cNvPr id="9" name="TextBox 8">
            <a:extLst>
              <a:ext uri="{FF2B5EF4-FFF2-40B4-BE49-F238E27FC236}">
                <a16:creationId xmlns:a16="http://schemas.microsoft.com/office/drawing/2014/main" id="{94EB2614-DF51-41B0-8F26-FFF3288518A8}"/>
              </a:ext>
            </a:extLst>
          </p:cNvPr>
          <p:cNvSpPr txBox="1"/>
          <p:nvPr/>
        </p:nvSpPr>
        <p:spPr>
          <a:xfrm>
            <a:off x="1187115" y="4919034"/>
            <a:ext cx="10010273" cy="830997"/>
          </a:xfrm>
          <a:prstGeom prst="rect">
            <a:avLst/>
          </a:prstGeom>
          <a:noFill/>
        </p:spPr>
        <p:txBody>
          <a:bodyPr wrap="square" rtlCol="0">
            <a:spAutoFit/>
          </a:bodyPr>
          <a:lstStyle/>
          <a:p>
            <a:r>
              <a:rPr lang="en-US" sz="2400" dirty="0"/>
              <a:t>The velocity equation shows that the velocity of the water will increase over time.</a:t>
            </a:r>
          </a:p>
        </p:txBody>
      </p:sp>
      <p:sp>
        <p:nvSpPr>
          <p:cNvPr id="10" name="Slide Number Placeholder 9">
            <a:extLst>
              <a:ext uri="{FF2B5EF4-FFF2-40B4-BE49-F238E27FC236}">
                <a16:creationId xmlns:a16="http://schemas.microsoft.com/office/drawing/2014/main" id="{02102E5F-4729-4CB6-93EB-20162BD03C9A}"/>
              </a:ext>
            </a:extLst>
          </p:cNvPr>
          <p:cNvSpPr>
            <a:spLocks noGrp="1"/>
          </p:cNvSpPr>
          <p:nvPr>
            <p:ph type="sldNum" sz="quarter" idx="12"/>
          </p:nvPr>
        </p:nvSpPr>
        <p:spPr/>
        <p:txBody>
          <a:bodyPr/>
          <a:lstStyle/>
          <a:p>
            <a:fld id="{76C2B03D-8C30-4030-B92D-2B496288BEF5}" type="slidenum">
              <a:rPr lang="en-US" smtClean="0"/>
              <a:t>33</a:t>
            </a:fld>
            <a:endParaRPr lang="en-US"/>
          </a:p>
        </p:txBody>
      </p:sp>
    </p:spTree>
    <p:extLst>
      <p:ext uri="{BB962C8B-B14F-4D97-AF65-F5344CB8AC3E}">
        <p14:creationId xmlns:p14="http://schemas.microsoft.com/office/powerpoint/2010/main" val="4026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09D36-8548-4451-A18E-E81B53C91D33}"/>
              </a:ext>
            </a:extLst>
          </p:cNvPr>
          <p:cNvSpPr txBox="1"/>
          <p:nvPr/>
        </p:nvSpPr>
        <p:spPr>
          <a:xfrm>
            <a:off x="850998" y="2394917"/>
            <a:ext cx="6594827" cy="2677656"/>
          </a:xfrm>
          <a:prstGeom prst="rect">
            <a:avLst/>
          </a:prstGeom>
          <a:noFill/>
        </p:spPr>
        <p:txBody>
          <a:bodyPr wrap="square" rtlCol="0">
            <a:spAutoFit/>
          </a:bodyPr>
          <a:lstStyle/>
          <a:p>
            <a:r>
              <a:rPr lang="en-US" sz="2400" dirty="0"/>
              <a:t>The distance the water shoots out if the tube is an indication of the velocity of the flow in the tube.  </a:t>
            </a:r>
          </a:p>
          <a:p>
            <a:endParaRPr lang="en-US" sz="2400" dirty="0"/>
          </a:p>
          <a:p>
            <a:r>
              <a:rPr lang="en-US" sz="2400" dirty="0"/>
              <a:t>As the images at the right show, the length of the water spout increases over time during the test, indicating that </a:t>
            </a:r>
            <a:r>
              <a:rPr lang="en-US" sz="2400" u="sng" dirty="0"/>
              <a:t>the flow velocity is changing over time</a:t>
            </a:r>
            <a:r>
              <a:rPr lang="en-US" sz="2400" dirty="0"/>
              <a:t>.</a:t>
            </a:r>
          </a:p>
        </p:txBody>
      </p:sp>
      <p:pic>
        <p:nvPicPr>
          <p:cNvPr id="6" name="Picture 5">
            <a:extLst>
              <a:ext uri="{FF2B5EF4-FFF2-40B4-BE49-F238E27FC236}">
                <a16:creationId xmlns:a16="http://schemas.microsoft.com/office/drawing/2014/main" id="{E8D814D7-0001-4333-90C8-8A471EA746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3213" y="4496215"/>
            <a:ext cx="2405076" cy="1776247"/>
          </a:xfrm>
          <a:prstGeom prst="rect">
            <a:avLst/>
          </a:prstGeom>
        </p:spPr>
      </p:pic>
      <p:pic>
        <p:nvPicPr>
          <p:cNvPr id="7" name="Picture 6">
            <a:extLst>
              <a:ext uri="{FF2B5EF4-FFF2-40B4-BE49-F238E27FC236}">
                <a16:creationId xmlns:a16="http://schemas.microsoft.com/office/drawing/2014/main" id="{A6FD77AB-AEFA-4F5D-89BC-6DCBBD97DAB7}"/>
              </a:ext>
            </a:extLst>
          </p:cNvPr>
          <p:cNvPicPr>
            <a:picLocks noChangeAspect="1"/>
          </p:cNvPicPr>
          <p:nvPr/>
        </p:nvPicPr>
        <p:blipFill>
          <a:blip r:embed="rId3"/>
          <a:stretch>
            <a:fillRect/>
          </a:stretch>
        </p:blipFill>
        <p:spPr>
          <a:xfrm>
            <a:off x="8373213" y="2557662"/>
            <a:ext cx="2405077" cy="1776247"/>
          </a:xfrm>
          <a:prstGeom prst="rect">
            <a:avLst/>
          </a:prstGeom>
        </p:spPr>
      </p:pic>
      <p:pic>
        <p:nvPicPr>
          <p:cNvPr id="8" name="Picture 7">
            <a:extLst>
              <a:ext uri="{FF2B5EF4-FFF2-40B4-BE49-F238E27FC236}">
                <a16:creationId xmlns:a16="http://schemas.microsoft.com/office/drawing/2014/main" id="{90E28303-3338-447E-9E28-61B76DF37F8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8373212" y="653212"/>
            <a:ext cx="2398175" cy="1776246"/>
          </a:xfrm>
          <a:prstGeom prst="rect">
            <a:avLst/>
          </a:prstGeom>
        </p:spPr>
      </p:pic>
      <p:cxnSp>
        <p:nvCxnSpPr>
          <p:cNvPr id="10" name="Straight Connector 9">
            <a:extLst>
              <a:ext uri="{FF2B5EF4-FFF2-40B4-BE49-F238E27FC236}">
                <a16:creationId xmlns:a16="http://schemas.microsoft.com/office/drawing/2014/main" id="{9293751C-0E57-4FA3-A2DE-C97FC264FFE4}"/>
              </a:ext>
            </a:extLst>
          </p:cNvPr>
          <p:cNvCxnSpPr>
            <a:cxnSpLocks/>
          </p:cNvCxnSpPr>
          <p:nvPr/>
        </p:nvCxnSpPr>
        <p:spPr>
          <a:xfrm>
            <a:off x="10056425" y="1094840"/>
            <a:ext cx="0" cy="2151152"/>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BDFEE1-6DFE-4AA0-A66A-3AD5479161E6}"/>
              </a:ext>
            </a:extLst>
          </p:cNvPr>
          <p:cNvCxnSpPr>
            <a:cxnSpLocks/>
          </p:cNvCxnSpPr>
          <p:nvPr/>
        </p:nvCxnSpPr>
        <p:spPr>
          <a:xfrm>
            <a:off x="10258927" y="2871087"/>
            <a:ext cx="0" cy="2221418"/>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7D82EA-FDFB-4720-883E-02438A4E675E}"/>
              </a:ext>
            </a:extLst>
          </p:cNvPr>
          <p:cNvSpPr txBox="1"/>
          <p:nvPr/>
        </p:nvSpPr>
        <p:spPr>
          <a:xfrm>
            <a:off x="6623475" y="5686744"/>
            <a:ext cx="1641454" cy="369332"/>
          </a:xfrm>
          <a:prstGeom prst="rect">
            <a:avLst/>
          </a:prstGeom>
          <a:noFill/>
        </p:spPr>
        <p:txBody>
          <a:bodyPr wrap="square" rtlCol="0">
            <a:spAutoFit/>
          </a:bodyPr>
          <a:lstStyle/>
          <a:p>
            <a:r>
              <a:rPr lang="en-US" dirty="0"/>
              <a:t>10 Deg Incline</a:t>
            </a:r>
          </a:p>
        </p:txBody>
      </p:sp>
      <p:sp>
        <p:nvSpPr>
          <p:cNvPr id="15" name="TextBox 14">
            <a:extLst>
              <a:ext uri="{FF2B5EF4-FFF2-40B4-BE49-F238E27FC236}">
                <a16:creationId xmlns:a16="http://schemas.microsoft.com/office/drawing/2014/main" id="{59D03A7F-5499-47E7-B13C-238C115A4C6D}"/>
              </a:ext>
            </a:extLst>
          </p:cNvPr>
          <p:cNvSpPr txBox="1"/>
          <p:nvPr/>
        </p:nvSpPr>
        <p:spPr>
          <a:xfrm>
            <a:off x="9111591" y="1094840"/>
            <a:ext cx="1083168" cy="461665"/>
          </a:xfrm>
          <a:prstGeom prst="rect">
            <a:avLst/>
          </a:prstGeom>
          <a:noFill/>
        </p:spPr>
        <p:txBody>
          <a:bodyPr wrap="square" rtlCol="0">
            <a:spAutoFit/>
          </a:bodyPr>
          <a:lstStyle/>
          <a:p>
            <a:r>
              <a:rPr lang="en-US" sz="2400" dirty="0">
                <a:solidFill>
                  <a:srgbClr val="FFFF00"/>
                </a:solidFill>
              </a:rPr>
              <a:t>Time</a:t>
            </a:r>
            <a:r>
              <a:rPr lang="en-US" sz="2400" baseline="-25000" dirty="0">
                <a:solidFill>
                  <a:srgbClr val="FFFF00"/>
                </a:solidFill>
              </a:rPr>
              <a:t>1</a:t>
            </a:r>
          </a:p>
        </p:txBody>
      </p:sp>
      <p:sp>
        <p:nvSpPr>
          <p:cNvPr id="16" name="TextBox 15">
            <a:extLst>
              <a:ext uri="{FF2B5EF4-FFF2-40B4-BE49-F238E27FC236}">
                <a16:creationId xmlns:a16="http://schemas.microsoft.com/office/drawing/2014/main" id="{067BF696-B6DD-4A79-BCD6-0FC849067B6B}"/>
              </a:ext>
            </a:extLst>
          </p:cNvPr>
          <p:cNvSpPr txBox="1"/>
          <p:nvPr/>
        </p:nvSpPr>
        <p:spPr>
          <a:xfrm>
            <a:off x="9111590" y="2871087"/>
            <a:ext cx="1083151" cy="461665"/>
          </a:xfrm>
          <a:prstGeom prst="rect">
            <a:avLst/>
          </a:prstGeom>
          <a:noFill/>
        </p:spPr>
        <p:txBody>
          <a:bodyPr wrap="square" rtlCol="0">
            <a:spAutoFit/>
          </a:bodyPr>
          <a:lstStyle/>
          <a:p>
            <a:r>
              <a:rPr lang="en-US" sz="2400" dirty="0">
                <a:solidFill>
                  <a:srgbClr val="FFFF00"/>
                </a:solidFill>
              </a:rPr>
              <a:t>Time</a:t>
            </a:r>
            <a:r>
              <a:rPr lang="en-US" sz="2400" baseline="-25000" dirty="0">
                <a:solidFill>
                  <a:srgbClr val="FFFF00"/>
                </a:solidFill>
              </a:rPr>
              <a:t>2</a:t>
            </a:r>
          </a:p>
        </p:txBody>
      </p:sp>
      <p:sp>
        <p:nvSpPr>
          <p:cNvPr id="17" name="TextBox 16">
            <a:extLst>
              <a:ext uri="{FF2B5EF4-FFF2-40B4-BE49-F238E27FC236}">
                <a16:creationId xmlns:a16="http://schemas.microsoft.com/office/drawing/2014/main" id="{5956F9D0-A058-4482-9956-5BFF90AF9F8E}"/>
              </a:ext>
            </a:extLst>
          </p:cNvPr>
          <p:cNvSpPr txBox="1"/>
          <p:nvPr/>
        </p:nvSpPr>
        <p:spPr>
          <a:xfrm>
            <a:off x="9159716" y="4916724"/>
            <a:ext cx="1083165" cy="461665"/>
          </a:xfrm>
          <a:prstGeom prst="rect">
            <a:avLst/>
          </a:prstGeom>
          <a:noFill/>
        </p:spPr>
        <p:txBody>
          <a:bodyPr wrap="square" rtlCol="0">
            <a:spAutoFit/>
          </a:bodyPr>
          <a:lstStyle/>
          <a:p>
            <a:r>
              <a:rPr lang="en-US" sz="2400" dirty="0">
                <a:solidFill>
                  <a:srgbClr val="FFFF00"/>
                </a:solidFill>
              </a:rPr>
              <a:t>Time</a:t>
            </a:r>
            <a:r>
              <a:rPr lang="en-US" sz="2400" baseline="-25000" dirty="0">
                <a:solidFill>
                  <a:srgbClr val="FFFF00"/>
                </a:solidFill>
              </a:rPr>
              <a:t>3</a:t>
            </a:r>
          </a:p>
        </p:txBody>
      </p:sp>
      <p:cxnSp>
        <p:nvCxnSpPr>
          <p:cNvPr id="18" name="Straight Connector 17">
            <a:extLst>
              <a:ext uri="{FF2B5EF4-FFF2-40B4-BE49-F238E27FC236}">
                <a16:creationId xmlns:a16="http://schemas.microsoft.com/office/drawing/2014/main" id="{F9EA9C04-970F-48BE-9C17-A00EB8C11929}"/>
              </a:ext>
            </a:extLst>
          </p:cNvPr>
          <p:cNvCxnSpPr>
            <a:cxnSpLocks/>
          </p:cNvCxnSpPr>
          <p:nvPr/>
        </p:nvCxnSpPr>
        <p:spPr>
          <a:xfrm>
            <a:off x="10552004" y="4754880"/>
            <a:ext cx="0" cy="1847492"/>
          </a:xfrm>
          <a:prstGeom prst="line">
            <a:avLst/>
          </a:pr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417DEF-0D22-42BA-A432-AACA8F85AA2E}"/>
              </a:ext>
            </a:extLst>
          </p:cNvPr>
          <p:cNvSpPr txBox="1"/>
          <p:nvPr/>
        </p:nvSpPr>
        <p:spPr>
          <a:xfrm>
            <a:off x="850998" y="556231"/>
            <a:ext cx="6319157" cy="1077218"/>
          </a:xfrm>
          <a:prstGeom prst="rect">
            <a:avLst/>
          </a:prstGeom>
          <a:noFill/>
        </p:spPr>
        <p:txBody>
          <a:bodyPr wrap="square" rtlCol="0">
            <a:spAutoFit/>
          </a:bodyPr>
          <a:lstStyle/>
          <a:p>
            <a:pPr algn="ctr"/>
            <a:r>
              <a:rPr lang="en-US" sz="3200" dirty="0">
                <a:solidFill>
                  <a:srgbClr val="FF0000"/>
                </a:solidFill>
              </a:rPr>
              <a:t>Evidence of the Flow Undergoing Acceleration</a:t>
            </a:r>
          </a:p>
        </p:txBody>
      </p:sp>
      <p:sp>
        <p:nvSpPr>
          <p:cNvPr id="3" name="Slide Number Placeholder 2">
            <a:extLst>
              <a:ext uri="{FF2B5EF4-FFF2-40B4-BE49-F238E27FC236}">
                <a16:creationId xmlns:a16="http://schemas.microsoft.com/office/drawing/2014/main" id="{504FFBB8-1DC7-462B-8625-FD5AEF353201}"/>
              </a:ext>
            </a:extLst>
          </p:cNvPr>
          <p:cNvSpPr>
            <a:spLocks noGrp="1"/>
          </p:cNvSpPr>
          <p:nvPr>
            <p:ph type="sldNum" sz="quarter" idx="12"/>
          </p:nvPr>
        </p:nvSpPr>
        <p:spPr/>
        <p:txBody>
          <a:bodyPr/>
          <a:lstStyle/>
          <a:p>
            <a:fld id="{76C2B03D-8C30-4030-B92D-2B496288BEF5}" type="slidenum">
              <a:rPr lang="en-US" smtClean="0"/>
              <a:t>34</a:t>
            </a:fld>
            <a:endParaRPr lang="en-US"/>
          </a:p>
        </p:txBody>
      </p:sp>
    </p:spTree>
    <p:extLst>
      <p:ext uri="{BB962C8B-B14F-4D97-AF65-F5344CB8AC3E}">
        <p14:creationId xmlns:p14="http://schemas.microsoft.com/office/powerpoint/2010/main" val="23734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0FBC043-6D1B-4AB7-9FD6-861A31B613E4}"/>
              </a:ext>
            </a:extLst>
          </p:cNvPr>
          <p:cNvGraphicFramePr>
            <a:graphicFrameLocks noGrp="1"/>
          </p:cNvGraphicFramePr>
          <p:nvPr>
            <p:extLst>
              <p:ext uri="{D42A27DB-BD31-4B8C-83A1-F6EECF244321}">
                <p14:modId xmlns:p14="http://schemas.microsoft.com/office/powerpoint/2010/main" val="1732483436"/>
              </p:ext>
            </p:extLst>
          </p:nvPr>
        </p:nvGraphicFramePr>
        <p:xfrm>
          <a:off x="432838" y="1265965"/>
          <a:ext cx="5271666" cy="2286000"/>
        </p:xfrm>
        <a:graphic>
          <a:graphicData uri="http://schemas.openxmlformats.org/drawingml/2006/table">
            <a:tbl>
              <a:tblPr firstRow="1" bandRow="1">
                <a:tableStyleId>{5C22544A-7EE6-4342-B048-85BDC9FD1C3A}</a:tableStyleId>
              </a:tblPr>
              <a:tblGrid>
                <a:gridCol w="1168816">
                  <a:extLst>
                    <a:ext uri="{9D8B030D-6E8A-4147-A177-3AD203B41FA5}">
                      <a16:colId xmlns:a16="http://schemas.microsoft.com/office/drawing/2014/main" val="1421171810"/>
                    </a:ext>
                  </a:extLst>
                </a:gridCol>
                <a:gridCol w="960975">
                  <a:extLst>
                    <a:ext uri="{9D8B030D-6E8A-4147-A177-3AD203B41FA5}">
                      <a16:colId xmlns:a16="http://schemas.microsoft.com/office/drawing/2014/main" val="117680001"/>
                    </a:ext>
                  </a:extLst>
                </a:gridCol>
                <a:gridCol w="1414359">
                  <a:extLst>
                    <a:ext uri="{9D8B030D-6E8A-4147-A177-3AD203B41FA5}">
                      <a16:colId xmlns:a16="http://schemas.microsoft.com/office/drawing/2014/main" val="510865577"/>
                    </a:ext>
                  </a:extLst>
                </a:gridCol>
                <a:gridCol w="1727516">
                  <a:extLst>
                    <a:ext uri="{9D8B030D-6E8A-4147-A177-3AD203B41FA5}">
                      <a16:colId xmlns:a16="http://schemas.microsoft.com/office/drawing/2014/main" val="3142750261"/>
                    </a:ext>
                  </a:extLst>
                </a:gridCol>
              </a:tblGrid>
              <a:tr h="370840">
                <a:tc>
                  <a:txBody>
                    <a:bodyPr/>
                    <a:lstStyle/>
                    <a:p>
                      <a:pPr algn="ctr"/>
                      <a:r>
                        <a:rPr lang="en-US" sz="2000" dirty="0"/>
                        <a:t>Incline</a:t>
                      </a:r>
                    </a:p>
                    <a:p>
                      <a:pPr algn="ctr"/>
                      <a:r>
                        <a:rPr lang="en-US" sz="2000" dirty="0"/>
                        <a:t>(Deg)</a:t>
                      </a:r>
                    </a:p>
                  </a:txBody>
                  <a:tcPr/>
                </a:tc>
                <a:tc>
                  <a:txBody>
                    <a:bodyPr/>
                    <a:lstStyle/>
                    <a:p>
                      <a:pPr algn="ctr"/>
                      <a:r>
                        <a:rPr lang="en-US" sz="2000" dirty="0"/>
                        <a:t>Video Frames</a:t>
                      </a:r>
                    </a:p>
                  </a:txBody>
                  <a:tcPr/>
                </a:tc>
                <a:tc>
                  <a:txBody>
                    <a:bodyPr/>
                    <a:lstStyle/>
                    <a:p>
                      <a:pPr algn="ctr"/>
                      <a:r>
                        <a:rPr lang="en-US" sz="2000" dirty="0"/>
                        <a:t>Drain Time</a:t>
                      </a:r>
                    </a:p>
                    <a:p>
                      <a:pPr algn="ctr"/>
                      <a:r>
                        <a:rPr lang="en-US" sz="2000" dirty="0"/>
                        <a:t>(Sec)</a:t>
                      </a:r>
                    </a:p>
                  </a:txBody>
                  <a:tcPr/>
                </a:tc>
                <a:tc>
                  <a:txBody>
                    <a:bodyPr/>
                    <a:lstStyle/>
                    <a:p>
                      <a:pPr algn="ctr"/>
                      <a:r>
                        <a:rPr lang="en-US" sz="2000" dirty="0"/>
                        <a:t>Ave Flow Rate</a:t>
                      </a:r>
                    </a:p>
                    <a:p>
                      <a:pPr algn="ctr"/>
                      <a:r>
                        <a:rPr lang="en-US" sz="2000" dirty="0"/>
                        <a:t>(L/sec)</a:t>
                      </a:r>
                    </a:p>
                  </a:txBody>
                  <a:tcPr/>
                </a:tc>
                <a:extLst>
                  <a:ext uri="{0D108BD9-81ED-4DB2-BD59-A6C34878D82A}">
                    <a16:rowId xmlns:a16="http://schemas.microsoft.com/office/drawing/2014/main" val="2551756372"/>
                  </a:ext>
                </a:extLst>
              </a:tr>
              <a:tr h="370840">
                <a:tc>
                  <a:txBody>
                    <a:bodyPr/>
                    <a:lstStyle/>
                    <a:p>
                      <a:pPr algn="ctr"/>
                      <a:r>
                        <a:rPr lang="en-US" sz="2000" dirty="0"/>
                        <a:t>10</a:t>
                      </a:r>
                    </a:p>
                  </a:txBody>
                  <a:tcPr/>
                </a:tc>
                <a:tc>
                  <a:txBody>
                    <a:bodyPr/>
                    <a:lstStyle/>
                    <a:p>
                      <a:pPr algn="ctr"/>
                      <a:r>
                        <a:rPr lang="en-US" sz="2000" dirty="0"/>
                        <a:t>~30</a:t>
                      </a:r>
                    </a:p>
                  </a:txBody>
                  <a:tcPr/>
                </a:tc>
                <a:tc>
                  <a:txBody>
                    <a:bodyPr/>
                    <a:lstStyle/>
                    <a:p>
                      <a:pPr algn="ctr"/>
                      <a:r>
                        <a:rPr lang="en-US" sz="2000" dirty="0"/>
                        <a:t>1.00</a:t>
                      </a:r>
                    </a:p>
                  </a:txBody>
                  <a:tcPr/>
                </a:tc>
                <a:tc>
                  <a:txBody>
                    <a:bodyPr/>
                    <a:lstStyle/>
                    <a:p>
                      <a:pPr algn="ctr"/>
                      <a:r>
                        <a:rPr lang="en-US" sz="2000" dirty="0"/>
                        <a:t>1.0</a:t>
                      </a:r>
                    </a:p>
                  </a:txBody>
                  <a:tcPr/>
                </a:tc>
                <a:extLst>
                  <a:ext uri="{0D108BD9-81ED-4DB2-BD59-A6C34878D82A}">
                    <a16:rowId xmlns:a16="http://schemas.microsoft.com/office/drawing/2014/main" val="1190803450"/>
                  </a:ext>
                </a:extLst>
              </a:tr>
              <a:tr h="370840">
                <a:tc>
                  <a:txBody>
                    <a:bodyPr/>
                    <a:lstStyle/>
                    <a:p>
                      <a:pPr algn="ctr"/>
                      <a:r>
                        <a:rPr lang="en-US" sz="2000" dirty="0"/>
                        <a:t>20</a:t>
                      </a:r>
                    </a:p>
                  </a:txBody>
                  <a:tcPr/>
                </a:tc>
                <a:tc>
                  <a:txBody>
                    <a:bodyPr/>
                    <a:lstStyle/>
                    <a:p>
                      <a:pPr algn="ctr"/>
                      <a:r>
                        <a:rPr lang="en-US" sz="2000" dirty="0"/>
                        <a:t>~22</a:t>
                      </a:r>
                    </a:p>
                  </a:txBody>
                  <a:tcPr/>
                </a:tc>
                <a:tc>
                  <a:txBody>
                    <a:bodyPr/>
                    <a:lstStyle/>
                    <a:p>
                      <a:pPr algn="ctr"/>
                      <a:r>
                        <a:rPr lang="en-US" sz="2000" dirty="0"/>
                        <a:t>0.73</a:t>
                      </a:r>
                    </a:p>
                  </a:txBody>
                  <a:tcPr/>
                </a:tc>
                <a:tc>
                  <a:txBody>
                    <a:bodyPr/>
                    <a:lstStyle/>
                    <a:p>
                      <a:pPr algn="ctr"/>
                      <a:r>
                        <a:rPr lang="en-US" sz="2000" dirty="0"/>
                        <a:t>1.4</a:t>
                      </a:r>
                    </a:p>
                  </a:txBody>
                  <a:tcPr/>
                </a:tc>
                <a:extLst>
                  <a:ext uri="{0D108BD9-81ED-4DB2-BD59-A6C34878D82A}">
                    <a16:rowId xmlns:a16="http://schemas.microsoft.com/office/drawing/2014/main" val="1471659217"/>
                  </a:ext>
                </a:extLst>
              </a:tr>
              <a:tr h="370840">
                <a:tc>
                  <a:txBody>
                    <a:bodyPr/>
                    <a:lstStyle/>
                    <a:p>
                      <a:pPr algn="ctr"/>
                      <a:r>
                        <a:rPr lang="en-US" sz="2000" dirty="0"/>
                        <a:t>30</a:t>
                      </a:r>
                    </a:p>
                  </a:txBody>
                  <a:tcPr/>
                </a:tc>
                <a:tc>
                  <a:txBody>
                    <a:bodyPr/>
                    <a:lstStyle/>
                    <a:p>
                      <a:pPr algn="ctr"/>
                      <a:r>
                        <a:rPr lang="en-US" sz="2000" dirty="0"/>
                        <a:t>~17</a:t>
                      </a:r>
                    </a:p>
                  </a:txBody>
                  <a:tcPr/>
                </a:tc>
                <a:tc>
                  <a:txBody>
                    <a:bodyPr/>
                    <a:lstStyle/>
                    <a:p>
                      <a:pPr algn="ctr"/>
                      <a:r>
                        <a:rPr lang="en-US" sz="2000" dirty="0"/>
                        <a:t>0.57</a:t>
                      </a:r>
                    </a:p>
                  </a:txBody>
                  <a:tcPr/>
                </a:tc>
                <a:tc>
                  <a:txBody>
                    <a:bodyPr/>
                    <a:lstStyle/>
                    <a:p>
                      <a:pPr algn="ctr"/>
                      <a:r>
                        <a:rPr lang="en-US" sz="2000" dirty="0"/>
                        <a:t>1.8</a:t>
                      </a:r>
                    </a:p>
                  </a:txBody>
                  <a:tcPr/>
                </a:tc>
                <a:extLst>
                  <a:ext uri="{0D108BD9-81ED-4DB2-BD59-A6C34878D82A}">
                    <a16:rowId xmlns:a16="http://schemas.microsoft.com/office/drawing/2014/main" val="1511064368"/>
                  </a:ext>
                </a:extLst>
              </a:tr>
              <a:tr h="370840">
                <a:tc>
                  <a:txBody>
                    <a:bodyPr/>
                    <a:lstStyle/>
                    <a:p>
                      <a:pPr algn="ctr"/>
                      <a:r>
                        <a:rPr lang="en-US" sz="2000" dirty="0"/>
                        <a:t>90</a:t>
                      </a:r>
                    </a:p>
                  </a:txBody>
                  <a:tcPr/>
                </a:tc>
                <a:tc>
                  <a:txBody>
                    <a:bodyPr/>
                    <a:lstStyle/>
                    <a:p>
                      <a:pPr algn="ctr"/>
                      <a:r>
                        <a:rPr lang="en-US" sz="2000" dirty="0"/>
                        <a:t>~12</a:t>
                      </a:r>
                    </a:p>
                  </a:txBody>
                  <a:tcPr/>
                </a:tc>
                <a:tc>
                  <a:txBody>
                    <a:bodyPr/>
                    <a:lstStyle/>
                    <a:p>
                      <a:pPr algn="ctr"/>
                      <a:r>
                        <a:rPr lang="en-US" sz="2000" dirty="0"/>
                        <a:t>0.40</a:t>
                      </a:r>
                    </a:p>
                  </a:txBody>
                  <a:tcPr/>
                </a:tc>
                <a:tc>
                  <a:txBody>
                    <a:bodyPr/>
                    <a:lstStyle/>
                    <a:p>
                      <a:pPr algn="ctr"/>
                      <a:r>
                        <a:rPr lang="en-US" sz="2000" dirty="0"/>
                        <a:t>2.5</a:t>
                      </a:r>
                    </a:p>
                  </a:txBody>
                  <a:tcPr/>
                </a:tc>
                <a:extLst>
                  <a:ext uri="{0D108BD9-81ED-4DB2-BD59-A6C34878D82A}">
                    <a16:rowId xmlns:a16="http://schemas.microsoft.com/office/drawing/2014/main" val="2749431499"/>
                  </a:ext>
                </a:extLst>
              </a:tr>
            </a:tbl>
          </a:graphicData>
        </a:graphic>
      </p:graphicFrame>
      <p:sp>
        <p:nvSpPr>
          <p:cNvPr id="7" name="TextBox 6">
            <a:extLst>
              <a:ext uri="{FF2B5EF4-FFF2-40B4-BE49-F238E27FC236}">
                <a16:creationId xmlns:a16="http://schemas.microsoft.com/office/drawing/2014/main" id="{E42B0D9A-61B2-4FDF-8833-99E860FAAF44}"/>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Results of the Inclined Tube Experiments</a:t>
            </a:r>
          </a:p>
        </p:txBody>
      </p:sp>
      <p:grpSp>
        <p:nvGrpSpPr>
          <p:cNvPr id="4" name="Group 3">
            <a:extLst>
              <a:ext uri="{FF2B5EF4-FFF2-40B4-BE49-F238E27FC236}">
                <a16:creationId xmlns:a16="http://schemas.microsoft.com/office/drawing/2014/main" id="{20154748-EA2B-4B49-AF18-C883B35E736C}"/>
              </a:ext>
            </a:extLst>
          </p:cNvPr>
          <p:cNvGrpSpPr/>
          <p:nvPr/>
        </p:nvGrpSpPr>
        <p:grpSpPr>
          <a:xfrm>
            <a:off x="6096000" y="1315143"/>
            <a:ext cx="5623268" cy="3622554"/>
            <a:chOff x="2362201" y="1067802"/>
            <a:chExt cx="7143750" cy="4819650"/>
          </a:xfrm>
        </p:grpSpPr>
        <p:graphicFrame>
          <p:nvGraphicFramePr>
            <p:cNvPr id="6" name="Chart 5">
              <a:extLst>
                <a:ext uri="{FF2B5EF4-FFF2-40B4-BE49-F238E27FC236}">
                  <a16:creationId xmlns:a16="http://schemas.microsoft.com/office/drawing/2014/main" id="{202A6C13-67F4-4DA0-A0FB-32D232E0F266}"/>
                </a:ext>
              </a:extLst>
            </p:cNvPr>
            <p:cNvGraphicFramePr>
              <a:graphicFrameLocks/>
            </p:cNvGraphicFramePr>
            <p:nvPr>
              <p:extLst>
                <p:ext uri="{D42A27DB-BD31-4B8C-83A1-F6EECF244321}">
                  <p14:modId xmlns:p14="http://schemas.microsoft.com/office/powerpoint/2010/main" val="1079544250"/>
                </p:ext>
              </p:extLst>
            </p:nvPr>
          </p:nvGraphicFramePr>
          <p:xfrm>
            <a:off x="2362201" y="1067802"/>
            <a:ext cx="7143750" cy="481965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647101A2-BE24-4D81-BDCE-B4E4DB62C3D3}"/>
                </a:ext>
              </a:extLst>
            </p:cNvPr>
            <p:cNvSpPr/>
            <p:nvPr/>
          </p:nvSpPr>
          <p:spPr>
            <a:xfrm>
              <a:off x="6096532" y="3788944"/>
              <a:ext cx="133350" cy="133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261AD2-20D0-4452-9013-6DB10CBA6EA9}"/>
                </a:ext>
              </a:extLst>
            </p:cNvPr>
            <p:cNvSpPr/>
            <p:nvPr/>
          </p:nvSpPr>
          <p:spPr>
            <a:xfrm>
              <a:off x="5516510" y="3690185"/>
              <a:ext cx="133350" cy="133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BADCF09-4F45-4BED-96FF-FB54EE7AE3C2}"/>
                </a:ext>
              </a:extLst>
            </p:cNvPr>
            <p:cNvSpPr/>
            <p:nvPr/>
          </p:nvSpPr>
          <p:spPr>
            <a:xfrm>
              <a:off x="6727236" y="3842868"/>
              <a:ext cx="133350" cy="1333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C603E6C-7E86-42CA-A1BD-C026430371DB}"/>
              </a:ext>
            </a:extLst>
          </p:cNvPr>
          <p:cNvSpPr txBox="1"/>
          <p:nvPr/>
        </p:nvSpPr>
        <p:spPr>
          <a:xfrm>
            <a:off x="745588" y="3643529"/>
            <a:ext cx="4487594" cy="369332"/>
          </a:xfrm>
          <a:prstGeom prst="rect">
            <a:avLst/>
          </a:prstGeom>
          <a:noFill/>
        </p:spPr>
        <p:txBody>
          <a:bodyPr wrap="square" rtlCol="0">
            <a:spAutoFit/>
          </a:bodyPr>
          <a:lstStyle/>
          <a:p>
            <a:pPr algn="ctr"/>
            <a:r>
              <a:rPr lang="en-US" dirty="0"/>
              <a:t>Video was captured at 30 Frames/sec.</a:t>
            </a:r>
          </a:p>
        </p:txBody>
      </p:sp>
      <p:sp>
        <p:nvSpPr>
          <p:cNvPr id="3" name="TextBox 2">
            <a:extLst>
              <a:ext uri="{FF2B5EF4-FFF2-40B4-BE49-F238E27FC236}">
                <a16:creationId xmlns:a16="http://schemas.microsoft.com/office/drawing/2014/main" id="{12AB846E-A058-46A1-9501-B524771C5076}"/>
              </a:ext>
            </a:extLst>
          </p:cNvPr>
          <p:cNvSpPr txBox="1"/>
          <p:nvPr/>
        </p:nvSpPr>
        <p:spPr>
          <a:xfrm>
            <a:off x="472732" y="4337532"/>
            <a:ext cx="5271666" cy="1200329"/>
          </a:xfrm>
          <a:prstGeom prst="rect">
            <a:avLst/>
          </a:prstGeom>
          <a:noFill/>
        </p:spPr>
        <p:txBody>
          <a:bodyPr wrap="square" rtlCol="0">
            <a:spAutoFit/>
          </a:bodyPr>
          <a:lstStyle/>
          <a:p>
            <a:r>
              <a:rPr lang="en-US" sz="2400" dirty="0"/>
              <a:t>The Flow Rate is determined by dividing the volume of water in the tube (1.0 L) by the drain time.</a:t>
            </a:r>
          </a:p>
        </p:txBody>
      </p:sp>
      <p:sp>
        <p:nvSpPr>
          <p:cNvPr id="11" name="Slide Number Placeholder 10">
            <a:extLst>
              <a:ext uri="{FF2B5EF4-FFF2-40B4-BE49-F238E27FC236}">
                <a16:creationId xmlns:a16="http://schemas.microsoft.com/office/drawing/2014/main" id="{F04BA1F3-D372-4836-89E4-46B53727D37E}"/>
              </a:ext>
            </a:extLst>
          </p:cNvPr>
          <p:cNvSpPr>
            <a:spLocks noGrp="1"/>
          </p:cNvSpPr>
          <p:nvPr>
            <p:ph type="sldNum" sz="quarter" idx="12"/>
          </p:nvPr>
        </p:nvSpPr>
        <p:spPr/>
        <p:txBody>
          <a:bodyPr/>
          <a:lstStyle/>
          <a:p>
            <a:fld id="{76C2B03D-8C30-4030-B92D-2B496288BEF5}" type="slidenum">
              <a:rPr lang="en-US" smtClean="0"/>
              <a:t>35</a:t>
            </a:fld>
            <a:endParaRPr lang="en-US"/>
          </a:p>
        </p:txBody>
      </p:sp>
    </p:spTree>
    <p:extLst>
      <p:ext uri="{BB962C8B-B14F-4D97-AF65-F5344CB8AC3E}">
        <p14:creationId xmlns:p14="http://schemas.microsoft.com/office/powerpoint/2010/main" val="54812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1A285C0-6520-4FA2-9A9C-917E155F6AE0}"/>
              </a:ext>
            </a:extLst>
          </p:cNvPr>
          <p:cNvGrpSpPr/>
          <p:nvPr/>
        </p:nvGrpSpPr>
        <p:grpSpPr>
          <a:xfrm>
            <a:off x="778042" y="1573063"/>
            <a:ext cx="5013158" cy="1595740"/>
            <a:chOff x="778042" y="1770011"/>
            <a:chExt cx="5013158" cy="1595740"/>
          </a:xfrm>
        </p:grpSpPr>
        <p:sp>
          <p:nvSpPr>
            <p:cNvPr id="2" name="TextBox 1">
              <a:extLst>
                <a:ext uri="{FF2B5EF4-FFF2-40B4-BE49-F238E27FC236}">
                  <a16:creationId xmlns:a16="http://schemas.microsoft.com/office/drawing/2014/main" id="{C11EF8D0-F916-4DA7-8A4D-FF419F9BD49C}"/>
                </a:ext>
              </a:extLst>
            </p:cNvPr>
            <p:cNvSpPr txBox="1"/>
            <p:nvPr/>
          </p:nvSpPr>
          <p:spPr>
            <a:xfrm>
              <a:off x="778042" y="1770011"/>
              <a:ext cx="5013158" cy="461665"/>
            </a:xfrm>
            <a:prstGeom prst="rect">
              <a:avLst/>
            </a:prstGeom>
            <a:noFill/>
          </p:spPr>
          <p:txBody>
            <a:bodyPr wrap="square" rtlCol="0">
              <a:spAutoFit/>
            </a:bodyPr>
            <a:lstStyle/>
            <a:p>
              <a:r>
                <a:rPr lang="en-US" sz="2400" dirty="0"/>
                <a:t>Acceleration   =   1.7  m/sec</a:t>
              </a:r>
              <a:r>
                <a:rPr lang="en-US" sz="2400" baseline="30000" dirty="0"/>
                <a:t>2</a:t>
              </a:r>
            </a:p>
          </p:txBody>
        </p:sp>
        <p:sp>
          <p:nvSpPr>
            <p:cNvPr id="3" name="TextBox 2">
              <a:extLst>
                <a:ext uri="{FF2B5EF4-FFF2-40B4-BE49-F238E27FC236}">
                  <a16:creationId xmlns:a16="http://schemas.microsoft.com/office/drawing/2014/main" id="{B5C0B73B-93AB-4571-8D17-DF7E3BFB35E2}"/>
                </a:ext>
              </a:extLst>
            </p:cNvPr>
            <p:cNvSpPr txBox="1"/>
            <p:nvPr/>
          </p:nvSpPr>
          <p:spPr>
            <a:xfrm>
              <a:off x="778042" y="2335574"/>
              <a:ext cx="5013158" cy="461665"/>
            </a:xfrm>
            <a:prstGeom prst="rect">
              <a:avLst/>
            </a:prstGeom>
            <a:noFill/>
          </p:spPr>
          <p:txBody>
            <a:bodyPr wrap="square" rtlCol="0">
              <a:spAutoFit/>
            </a:bodyPr>
            <a:lstStyle/>
            <a:p>
              <a:r>
                <a:rPr lang="en-US" sz="2400" dirty="0"/>
                <a:t>Velocity   =   1.7  m/sec</a:t>
              </a:r>
              <a:r>
                <a:rPr lang="en-US" sz="2400" baseline="30000" dirty="0"/>
                <a:t>2</a:t>
              </a:r>
              <a:r>
                <a:rPr lang="en-US" sz="2400" dirty="0"/>
                <a:t>  x  Time</a:t>
              </a:r>
            </a:p>
          </p:txBody>
        </p:sp>
        <p:sp>
          <p:nvSpPr>
            <p:cNvPr id="4" name="TextBox 3">
              <a:extLst>
                <a:ext uri="{FF2B5EF4-FFF2-40B4-BE49-F238E27FC236}">
                  <a16:creationId xmlns:a16="http://schemas.microsoft.com/office/drawing/2014/main" id="{3EE4904C-CBE7-4CEF-AE61-F0F8A9FA2303}"/>
                </a:ext>
              </a:extLst>
            </p:cNvPr>
            <p:cNvSpPr txBox="1"/>
            <p:nvPr/>
          </p:nvSpPr>
          <p:spPr>
            <a:xfrm>
              <a:off x="778042" y="2904086"/>
              <a:ext cx="5013158" cy="461665"/>
            </a:xfrm>
            <a:prstGeom prst="rect">
              <a:avLst/>
            </a:prstGeom>
            <a:noFill/>
          </p:spPr>
          <p:txBody>
            <a:bodyPr wrap="square" rtlCol="0">
              <a:spAutoFit/>
            </a:bodyPr>
            <a:lstStyle/>
            <a:p>
              <a:r>
                <a:rPr lang="en-US" sz="2400" dirty="0"/>
                <a:t>Distance  =   ½  x  1.7  m/sec</a:t>
              </a:r>
              <a:r>
                <a:rPr lang="en-US" sz="2400" baseline="30000" dirty="0"/>
                <a:t>2</a:t>
              </a:r>
              <a:r>
                <a:rPr lang="en-US" sz="2400" dirty="0"/>
                <a:t>  x  Time</a:t>
              </a:r>
              <a:r>
                <a:rPr lang="en-US" sz="2400" baseline="30000" dirty="0"/>
                <a:t>2</a:t>
              </a:r>
            </a:p>
          </p:txBody>
        </p:sp>
      </p:grpSp>
      <p:sp>
        <p:nvSpPr>
          <p:cNvPr id="6" name="TextBox 5">
            <a:extLst>
              <a:ext uri="{FF2B5EF4-FFF2-40B4-BE49-F238E27FC236}">
                <a16:creationId xmlns:a16="http://schemas.microsoft.com/office/drawing/2014/main" id="{2C725D52-197E-4869-8662-432CF494FA23}"/>
              </a:ext>
            </a:extLst>
          </p:cNvPr>
          <p:cNvSpPr txBox="1"/>
          <p:nvPr/>
        </p:nvSpPr>
        <p:spPr>
          <a:xfrm>
            <a:off x="778042" y="4247633"/>
            <a:ext cx="5013158" cy="830997"/>
          </a:xfrm>
          <a:prstGeom prst="rect">
            <a:avLst/>
          </a:prstGeom>
          <a:noFill/>
        </p:spPr>
        <p:txBody>
          <a:bodyPr wrap="square" rtlCol="0">
            <a:spAutoFit/>
          </a:bodyPr>
          <a:lstStyle/>
          <a:p>
            <a:r>
              <a:rPr lang="en-US" sz="2400" dirty="0"/>
              <a:t>Theoretical Descent Time:    </a:t>
            </a:r>
            <a:r>
              <a:rPr lang="en-US" sz="2400" dirty="0">
                <a:solidFill>
                  <a:srgbClr val="00B050"/>
                </a:solidFill>
              </a:rPr>
              <a:t>0.97 sec</a:t>
            </a:r>
          </a:p>
          <a:p>
            <a:r>
              <a:rPr lang="en-US" sz="2400" dirty="0"/>
              <a:t>Actual Water Drain Time:      </a:t>
            </a:r>
            <a:r>
              <a:rPr lang="en-US" sz="2400" dirty="0">
                <a:solidFill>
                  <a:srgbClr val="00B050"/>
                </a:solidFill>
              </a:rPr>
              <a:t>1.00 sec</a:t>
            </a:r>
          </a:p>
        </p:txBody>
      </p:sp>
      <p:sp>
        <p:nvSpPr>
          <p:cNvPr id="8" name="TextBox 7">
            <a:extLst>
              <a:ext uri="{FF2B5EF4-FFF2-40B4-BE49-F238E27FC236}">
                <a16:creationId xmlns:a16="http://schemas.microsoft.com/office/drawing/2014/main" id="{A25C8F61-351F-4B8B-8290-00CA60D3DB3E}"/>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Comparing Drain Tests to Inclined Plane </a:t>
            </a:r>
            <a:r>
              <a:rPr lang="en-US" sz="3200" dirty="0" err="1">
                <a:solidFill>
                  <a:srgbClr val="FF0000"/>
                </a:solidFill>
              </a:rPr>
              <a:t>Calcuations</a:t>
            </a:r>
            <a:endParaRPr lang="en-US" sz="3200" dirty="0">
              <a:solidFill>
                <a:srgbClr val="FF0000"/>
              </a:solidFill>
            </a:endParaRPr>
          </a:p>
        </p:txBody>
      </p:sp>
      <p:grpSp>
        <p:nvGrpSpPr>
          <p:cNvPr id="7" name="Group 6">
            <a:extLst>
              <a:ext uri="{FF2B5EF4-FFF2-40B4-BE49-F238E27FC236}">
                <a16:creationId xmlns:a16="http://schemas.microsoft.com/office/drawing/2014/main" id="{7A036A81-B55B-4B2E-AD4F-5112F372E246}"/>
              </a:ext>
            </a:extLst>
          </p:cNvPr>
          <p:cNvGrpSpPr/>
          <p:nvPr/>
        </p:nvGrpSpPr>
        <p:grpSpPr>
          <a:xfrm>
            <a:off x="6569242" y="1538929"/>
            <a:ext cx="5165558" cy="1629874"/>
            <a:chOff x="6569242" y="1735877"/>
            <a:chExt cx="5165558" cy="1629874"/>
          </a:xfrm>
        </p:grpSpPr>
        <p:sp>
          <p:nvSpPr>
            <p:cNvPr id="9" name="TextBox 8">
              <a:extLst>
                <a:ext uri="{FF2B5EF4-FFF2-40B4-BE49-F238E27FC236}">
                  <a16:creationId xmlns:a16="http://schemas.microsoft.com/office/drawing/2014/main" id="{EE859E01-2296-497B-9668-AC2BAA74E4FE}"/>
                </a:ext>
              </a:extLst>
            </p:cNvPr>
            <p:cNvSpPr txBox="1"/>
            <p:nvPr/>
          </p:nvSpPr>
          <p:spPr>
            <a:xfrm>
              <a:off x="6569242" y="1735877"/>
              <a:ext cx="4235116" cy="461665"/>
            </a:xfrm>
            <a:prstGeom prst="rect">
              <a:avLst/>
            </a:prstGeom>
            <a:noFill/>
          </p:spPr>
          <p:txBody>
            <a:bodyPr wrap="square" rtlCol="0">
              <a:spAutoFit/>
            </a:bodyPr>
            <a:lstStyle/>
            <a:p>
              <a:r>
                <a:rPr lang="en-US" sz="2400" dirty="0"/>
                <a:t>Acceleration   =   9.8  m/sec</a:t>
              </a:r>
              <a:r>
                <a:rPr lang="en-US" sz="2400" baseline="30000" dirty="0"/>
                <a:t>2</a:t>
              </a:r>
            </a:p>
          </p:txBody>
        </p:sp>
        <p:sp>
          <p:nvSpPr>
            <p:cNvPr id="10" name="TextBox 9">
              <a:extLst>
                <a:ext uri="{FF2B5EF4-FFF2-40B4-BE49-F238E27FC236}">
                  <a16:creationId xmlns:a16="http://schemas.microsoft.com/office/drawing/2014/main" id="{3CCD8F54-0A9D-437B-9DB5-EED2254983E4}"/>
                </a:ext>
              </a:extLst>
            </p:cNvPr>
            <p:cNvSpPr txBox="1"/>
            <p:nvPr/>
          </p:nvSpPr>
          <p:spPr>
            <a:xfrm>
              <a:off x="6569242" y="2327641"/>
              <a:ext cx="4501816" cy="461665"/>
            </a:xfrm>
            <a:prstGeom prst="rect">
              <a:avLst/>
            </a:prstGeom>
            <a:noFill/>
          </p:spPr>
          <p:txBody>
            <a:bodyPr wrap="square" rtlCol="0">
              <a:spAutoFit/>
            </a:bodyPr>
            <a:lstStyle/>
            <a:p>
              <a:r>
                <a:rPr lang="en-US" sz="2400" dirty="0"/>
                <a:t>Velocity   =   9.8  m/sec</a:t>
              </a:r>
              <a:r>
                <a:rPr lang="en-US" sz="2400" baseline="30000" dirty="0"/>
                <a:t>2</a:t>
              </a:r>
              <a:r>
                <a:rPr lang="en-US" sz="2400" dirty="0"/>
                <a:t>  x  Time</a:t>
              </a:r>
            </a:p>
          </p:txBody>
        </p:sp>
        <p:sp>
          <p:nvSpPr>
            <p:cNvPr id="11" name="TextBox 10">
              <a:extLst>
                <a:ext uri="{FF2B5EF4-FFF2-40B4-BE49-F238E27FC236}">
                  <a16:creationId xmlns:a16="http://schemas.microsoft.com/office/drawing/2014/main" id="{0CD94997-1AA1-4A57-A3C9-C8B72407AA09}"/>
                </a:ext>
              </a:extLst>
            </p:cNvPr>
            <p:cNvSpPr txBox="1"/>
            <p:nvPr/>
          </p:nvSpPr>
          <p:spPr>
            <a:xfrm>
              <a:off x="6569242" y="2904086"/>
              <a:ext cx="5165558" cy="461665"/>
            </a:xfrm>
            <a:prstGeom prst="rect">
              <a:avLst/>
            </a:prstGeom>
            <a:noFill/>
          </p:spPr>
          <p:txBody>
            <a:bodyPr wrap="square" rtlCol="0">
              <a:spAutoFit/>
            </a:bodyPr>
            <a:lstStyle/>
            <a:p>
              <a:r>
                <a:rPr lang="en-US" sz="2400" dirty="0"/>
                <a:t>Distance  =   ½  x  9.8  m/sec</a:t>
              </a:r>
              <a:r>
                <a:rPr lang="en-US" sz="2400" baseline="30000" dirty="0"/>
                <a:t>2</a:t>
              </a:r>
              <a:r>
                <a:rPr lang="en-US" sz="2400" dirty="0"/>
                <a:t>  x  Time</a:t>
              </a:r>
              <a:r>
                <a:rPr lang="en-US" sz="2400" baseline="30000" dirty="0"/>
                <a:t>2</a:t>
              </a:r>
            </a:p>
          </p:txBody>
        </p:sp>
      </p:grpSp>
      <p:sp>
        <p:nvSpPr>
          <p:cNvPr id="12" name="TextBox 11">
            <a:extLst>
              <a:ext uri="{FF2B5EF4-FFF2-40B4-BE49-F238E27FC236}">
                <a16:creationId xmlns:a16="http://schemas.microsoft.com/office/drawing/2014/main" id="{A546EF2E-F693-4A7C-A394-B5F392619447}"/>
              </a:ext>
            </a:extLst>
          </p:cNvPr>
          <p:cNvSpPr txBox="1"/>
          <p:nvPr/>
        </p:nvSpPr>
        <p:spPr>
          <a:xfrm>
            <a:off x="6569242" y="4273199"/>
            <a:ext cx="5013158" cy="830997"/>
          </a:xfrm>
          <a:prstGeom prst="rect">
            <a:avLst/>
          </a:prstGeom>
          <a:noFill/>
        </p:spPr>
        <p:txBody>
          <a:bodyPr wrap="square" rtlCol="0">
            <a:spAutoFit/>
          </a:bodyPr>
          <a:lstStyle/>
          <a:p>
            <a:r>
              <a:rPr lang="en-US" sz="2400" dirty="0"/>
              <a:t>Theoretical Descent Time:    </a:t>
            </a:r>
            <a:r>
              <a:rPr lang="en-US" sz="2400" dirty="0">
                <a:solidFill>
                  <a:srgbClr val="00B050"/>
                </a:solidFill>
              </a:rPr>
              <a:t>0.40 sec</a:t>
            </a:r>
          </a:p>
          <a:p>
            <a:r>
              <a:rPr lang="en-US" sz="2400" dirty="0"/>
              <a:t>Actual Water Drain Time:      </a:t>
            </a:r>
            <a:r>
              <a:rPr lang="en-US" sz="2400" dirty="0">
                <a:solidFill>
                  <a:srgbClr val="00B050"/>
                </a:solidFill>
              </a:rPr>
              <a:t>0.40 sec</a:t>
            </a:r>
          </a:p>
        </p:txBody>
      </p:sp>
      <p:sp>
        <p:nvSpPr>
          <p:cNvPr id="14" name="TextBox 13">
            <a:extLst>
              <a:ext uri="{FF2B5EF4-FFF2-40B4-BE49-F238E27FC236}">
                <a16:creationId xmlns:a16="http://schemas.microsoft.com/office/drawing/2014/main" id="{C10D3ADA-FD2F-4BA0-8FEF-E8E33B885402}"/>
              </a:ext>
            </a:extLst>
          </p:cNvPr>
          <p:cNvSpPr txBox="1"/>
          <p:nvPr/>
        </p:nvSpPr>
        <p:spPr>
          <a:xfrm>
            <a:off x="1787692" y="961247"/>
            <a:ext cx="2403308" cy="461665"/>
          </a:xfrm>
          <a:prstGeom prst="rect">
            <a:avLst/>
          </a:prstGeom>
          <a:noFill/>
        </p:spPr>
        <p:txBody>
          <a:bodyPr wrap="square" rtlCol="0">
            <a:spAutoFit/>
          </a:bodyPr>
          <a:lstStyle/>
          <a:p>
            <a:r>
              <a:rPr lang="en-US" sz="2400" b="1" u="sng" dirty="0"/>
              <a:t>10 Deg Incline</a:t>
            </a:r>
            <a:endParaRPr lang="en-US" sz="2400" b="1" u="sng" baseline="30000" dirty="0"/>
          </a:p>
        </p:txBody>
      </p:sp>
      <p:sp>
        <p:nvSpPr>
          <p:cNvPr id="15" name="TextBox 14">
            <a:extLst>
              <a:ext uri="{FF2B5EF4-FFF2-40B4-BE49-F238E27FC236}">
                <a16:creationId xmlns:a16="http://schemas.microsoft.com/office/drawing/2014/main" id="{B6369B0E-2C17-4522-B4F2-EB9D9AF2CFFA}"/>
              </a:ext>
            </a:extLst>
          </p:cNvPr>
          <p:cNvSpPr txBox="1"/>
          <p:nvPr/>
        </p:nvSpPr>
        <p:spPr>
          <a:xfrm>
            <a:off x="6893168" y="961246"/>
            <a:ext cx="4177889" cy="461665"/>
          </a:xfrm>
          <a:prstGeom prst="rect">
            <a:avLst/>
          </a:prstGeom>
          <a:noFill/>
        </p:spPr>
        <p:txBody>
          <a:bodyPr wrap="square" rtlCol="0">
            <a:spAutoFit/>
          </a:bodyPr>
          <a:lstStyle/>
          <a:p>
            <a:r>
              <a:rPr lang="en-US" sz="2400" b="1" u="sng" dirty="0"/>
              <a:t>90 Deg Incline  (Vertical Drop)</a:t>
            </a:r>
            <a:endParaRPr lang="en-US" sz="2400" b="1" u="sng" baseline="30000" dirty="0"/>
          </a:p>
        </p:txBody>
      </p:sp>
      <p:sp>
        <p:nvSpPr>
          <p:cNvPr id="16" name="TextBox 15">
            <a:extLst>
              <a:ext uri="{FF2B5EF4-FFF2-40B4-BE49-F238E27FC236}">
                <a16:creationId xmlns:a16="http://schemas.microsoft.com/office/drawing/2014/main" id="{3EC7F563-C53F-4BAF-BC15-C364BCFF8F68}"/>
              </a:ext>
            </a:extLst>
          </p:cNvPr>
          <p:cNvSpPr txBox="1"/>
          <p:nvPr/>
        </p:nvSpPr>
        <p:spPr>
          <a:xfrm>
            <a:off x="778042" y="5355050"/>
            <a:ext cx="10635916" cy="830997"/>
          </a:xfrm>
          <a:prstGeom prst="rect">
            <a:avLst/>
          </a:prstGeom>
          <a:noFill/>
        </p:spPr>
        <p:txBody>
          <a:bodyPr wrap="square" rtlCol="0">
            <a:spAutoFit/>
          </a:bodyPr>
          <a:lstStyle/>
          <a:p>
            <a:r>
              <a:rPr lang="en-US" sz="2400" b="1" dirty="0"/>
              <a:t>CONCLUSION:  </a:t>
            </a:r>
            <a:r>
              <a:rPr lang="en-US" sz="2400" dirty="0"/>
              <a:t>The water does indeed move in exactly the same way as a frictionless mass descending along an inclined plane.</a:t>
            </a:r>
          </a:p>
        </p:txBody>
      </p:sp>
      <p:grpSp>
        <p:nvGrpSpPr>
          <p:cNvPr id="17" name="Group 16">
            <a:extLst>
              <a:ext uri="{FF2B5EF4-FFF2-40B4-BE49-F238E27FC236}">
                <a16:creationId xmlns:a16="http://schemas.microsoft.com/office/drawing/2014/main" id="{7A39FC03-ECEB-4D6F-BF19-224FE8FCDEF2}"/>
              </a:ext>
            </a:extLst>
          </p:cNvPr>
          <p:cNvGrpSpPr/>
          <p:nvPr/>
        </p:nvGrpSpPr>
        <p:grpSpPr>
          <a:xfrm>
            <a:off x="1980976" y="3437447"/>
            <a:ext cx="9176531" cy="503797"/>
            <a:chOff x="4265989" y="3788714"/>
            <a:chExt cx="8312318" cy="503797"/>
          </a:xfrm>
        </p:grpSpPr>
        <p:sp>
          <p:nvSpPr>
            <p:cNvPr id="18" name="TextBox 17">
              <a:extLst>
                <a:ext uri="{FF2B5EF4-FFF2-40B4-BE49-F238E27FC236}">
                  <a16:creationId xmlns:a16="http://schemas.microsoft.com/office/drawing/2014/main" id="{C35A445B-D396-4006-9075-E44C5E6FFD85}"/>
                </a:ext>
              </a:extLst>
            </p:cNvPr>
            <p:cNvSpPr txBox="1"/>
            <p:nvPr/>
          </p:nvSpPr>
          <p:spPr>
            <a:xfrm>
              <a:off x="4265989" y="3830846"/>
              <a:ext cx="8312318" cy="461665"/>
            </a:xfrm>
            <a:prstGeom prst="rect">
              <a:avLst/>
            </a:prstGeom>
            <a:noFill/>
          </p:spPr>
          <p:txBody>
            <a:bodyPr wrap="square" rtlCol="0">
              <a:spAutoFit/>
            </a:bodyPr>
            <a:lstStyle/>
            <a:p>
              <a:r>
                <a:rPr lang="en-US" sz="2400" dirty="0"/>
                <a:t>Theoretical Descent Time:     </a:t>
              </a:r>
              <a:r>
                <a:rPr lang="en-US" sz="2400" b="1" dirty="0"/>
                <a:t>Time   =      2  x  Distance  /  Accel</a:t>
              </a:r>
            </a:p>
          </p:txBody>
        </p:sp>
        <p:grpSp>
          <p:nvGrpSpPr>
            <p:cNvPr id="19" name="Group 18">
              <a:extLst>
                <a:ext uri="{FF2B5EF4-FFF2-40B4-BE49-F238E27FC236}">
                  <a16:creationId xmlns:a16="http://schemas.microsoft.com/office/drawing/2014/main" id="{32458E2F-279B-49D6-BFE5-C13DA6B90FDC}"/>
                </a:ext>
              </a:extLst>
            </p:cNvPr>
            <p:cNvGrpSpPr/>
            <p:nvPr/>
          </p:nvGrpSpPr>
          <p:grpSpPr>
            <a:xfrm>
              <a:off x="8532357" y="3788714"/>
              <a:ext cx="3076528" cy="442723"/>
              <a:chOff x="8532357" y="3788714"/>
              <a:chExt cx="3076528" cy="442723"/>
            </a:xfrm>
          </p:grpSpPr>
          <p:cxnSp>
            <p:nvCxnSpPr>
              <p:cNvPr id="20" name="Straight Connector 19">
                <a:extLst>
                  <a:ext uri="{FF2B5EF4-FFF2-40B4-BE49-F238E27FC236}">
                    <a16:creationId xmlns:a16="http://schemas.microsoft.com/office/drawing/2014/main" id="{952B9E00-1FDE-46DF-8635-FF1AFA7FD5AE}"/>
                  </a:ext>
                </a:extLst>
              </p:cNvPr>
              <p:cNvCxnSpPr/>
              <p:nvPr/>
            </p:nvCxnSpPr>
            <p:spPr>
              <a:xfrm>
                <a:off x="8532357" y="3948784"/>
                <a:ext cx="126610" cy="282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1D47F0-9963-4BA6-95CF-CF42002A353C}"/>
                  </a:ext>
                </a:extLst>
              </p:cNvPr>
              <p:cNvCxnSpPr>
                <a:cxnSpLocks/>
              </p:cNvCxnSpPr>
              <p:nvPr/>
            </p:nvCxnSpPr>
            <p:spPr>
              <a:xfrm flipV="1">
                <a:off x="8662816" y="3788714"/>
                <a:ext cx="25911" cy="4425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4B0F76-05A8-4A03-A179-95F7BF9A3A66}"/>
                  </a:ext>
                </a:extLst>
              </p:cNvPr>
              <p:cNvCxnSpPr>
                <a:cxnSpLocks/>
              </p:cNvCxnSpPr>
              <p:nvPr/>
            </p:nvCxnSpPr>
            <p:spPr>
              <a:xfrm>
                <a:off x="8675984" y="3802782"/>
                <a:ext cx="29329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 name="Slide Number Placeholder 12">
            <a:extLst>
              <a:ext uri="{FF2B5EF4-FFF2-40B4-BE49-F238E27FC236}">
                <a16:creationId xmlns:a16="http://schemas.microsoft.com/office/drawing/2014/main" id="{BE2D07C3-D920-450D-90C7-3DE806EF4983}"/>
              </a:ext>
            </a:extLst>
          </p:cNvPr>
          <p:cNvSpPr>
            <a:spLocks noGrp="1"/>
          </p:cNvSpPr>
          <p:nvPr>
            <p:ph type="sldNum" sz="quarter" idx="12"/>
          </p:nvPr>
        </p:nvSpPr>
        <p:spPr/>
        <p:txBody>
          <a:bodyPr/>
          <a:lstStyle/>
          <a:p>
            <a:fld id="{76C2B03D-8C30-4030-B92D-2B496288BEF5}" type="slidenum">
              <a:rPr lang="en-US" smtClean="0"/>
              <a:t>36</a:t>
            </a:fld>
            <a:endParaRPr lang="en-US"/>
          </a:p>
        </p:txBody>
      </p:sp>
    </p:spTree>
    <p:extLst>
      <p:ext uri="{BB962C8B-B14F-4D97-AF65-F5344CB8AC3E}">
        <p14:creationId xmlns:p14="http://schemas.microsoft.com/office/powerpoint/2010/main" val="372500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981178" y="2335236"/>
            <a:ext cx="6229643" cy="1754326"/>
          </a:xfrm>
          <a:prstGeom prst="rect">
            <a:avLst/>
          </a:prstGeom>
          <a:noFill/>
        </p:spPr>
        <p:txBody>
          <a:bodyPr wrap="square" rtlCol="0">
            <a:spAutoFit/>
          </a:bodyPr>
          <a:lstStyle/>
          <a:p>
            <a:pPr algn="ctr"/>
            <a:r>
              <a:rPr lang="en-US" sz="3600" dirty="0"/>
              <a:t>Applying the Theory</a:t>
            </a:r>
          </a:p>
          <a:p>
            <a:pPr algn="ctr"/>
            <a:r>
              <a:rPr lang="en-US" sz="3600" dirty="0"/>
              <a:t>to the</a:t>
            </a:r>
          </a:p>
          <a:p>
            <a:pPr algn="ctr"/>
            <a:r>
              <a:rPr lang="en-US" sz="3600" b="1" dirty="0"/>
              <a:t>Full-scale PVC Flume</a:t>
            </a:r>
          </a:p>
        </p:txBody>
      </p:sp>
      <p:sp>
        <p:nvSpPr>
          <p:cNvPr id="3" name="Slide Number Placeholder 2">
            <a:extLst>
              <a:ext uri="{FF2B5EF4-FFF2-40B4-BE49-F238E27FC236}">
                <a16:creationId xmlns:a16="http://schemas.microsoft.com/office/drawing/2014/main" id="{7EB458EE-A2BE-4E31-AEAC-DF741A75835B}"/>
              </a:ext>
            </a:extLst>
          </p:cNvPr>
          <p:cNvSpPr>
            <a:spLocks noGrp="1"/>
          </p:cNvSpPr>
          <p:nvPr>
            <p:ph type="sldNum" sz="quarter" idx="12"/>
          </p:nvPr>
        </p:nvSpPr>
        <p:spPr/>
        <p:txBody>
          <a:bodyPr/>
          <a:lstStyle/>
          <a:p>
            <a:fld id="{76C2B03D-8C30-4030-B92D-2B496288BEF5}" type="slidenum">
              <a:rPr lang="en-US" smtClean="0"/>
              <a:t>37</a:t>
            </a:fld>
            <a:endParaRPr lang="en-US"/>
          </a:p>
        </p:txBody>
      </p:sp>
    </p:spTree>
    <p:extLst>
      <p:ext uri="{BB962C8B-B14F-4D97-AF65-F5344CB8AC3E}">
        <p14:creationId xmlns:p14="http://schemas.microsoft.com/office/powerpoint/2010/main" val="31057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D64B7F-15AC-4D68-B1D5-C82020AB3F4A}"/>
              </a:ext>
            </a:extLst>
          </p:cNvPr>
          <p:cNvSpPr txBox="1"/>
          <p:nvPr/>
        </p:nvSpPr>
        <p:spPr>
          <a:xfrm>
            <a:off x="1970093" y="5135677"/>
            <a:ext cx="8251813" cy="461665"/>
          </a:xfrm>
          <a:prstGeom prst="rect">
            <a:avLst/>
          </a:prstGeom>
          <a:noFill/>
        </p:spPr>
        <p:txBody>
          <a:bodyPr wrap="square" rtlCol="0">
            <a:spAutoFit/>
          </a:bodyPr>
          <a:lstStyle/>
          <a:p>
            <a:pPr algn="ctr"/>
            <a:r>
              <a:rPr lang="en-US" sz="2400" dirty="0"/>
              <a:t>Test Set-up</a:t>
            </a:r>
          </a:p>
        </p:txBody>
      </p:sp>
      <p:sp>
        <p:nvSpPr>
          <p:cNvPr id="5" name="TextBox 4">
            <a:extLst>
              <a:ext uri="{FF2B5EF4-FFF2-40B4-BE49-F238E27FC236}">
                <a16:creationId xmlns:a16="http://schemas.microsoft.com/office/drawing/2014/main" id="{17FC8409-B194-40F1-A142-E34F963CDFB4}"/>
              </a:ext>
            </a:extLst>
          </p:cNvPr>
          <p:cNvSpPr txBox="1"/>
          <p:nvPr/>
        </p:nvSpPr>
        <p:spPr>
          <a:xfrm>
            <a:off x="2361028" y="145045"/>
            <a:ext cx="7469944" cy="584775"/>
          </a:xfrm>
          <a:prstGeom prst="rect">
            <a:avLst/>
          </a:prstGeom>
          <a:noFill/>
        </p:spPr>
        <p:txBody>
          <a:bodyPr wrap="square" rtlCol="0">
            <a:spAutoFit/>
          </a:bodyPr>
          <a:lstStyle/>
          <a:p>
            <a:pPr algn="ctr"/>
            <a:r>
              <a:rPr lang="en-US" sz="3200" dirty="0">
                <a:solidFill>
                  <a:srgbClr val="FF0000"/>
                </a:solidFill>
              </a:rPr>
              <a:t>Full-scale Flume Test</a:t>
            </a:r>
          </a:p>
        </p:txBody>
      </p:sp>
      <p:pic>
        <p:nvPicPr>
          <p:cNvPr id="2" name="Picture 1">
            <a:extLst>
              <a:ext uri="{FF2B5EF4-FFF2-40B4-BE49-F238E27FC236}">
                <a16:creationId xmlns:a16="http://schemas.microsoft.com/office/drawing/2014/main" id="{58801740-11F3-4595-976B-C2A828A45CBB}"/>
              </a:ext>
            </a:extLst>
          </p:cNvPr>
          <p:cNvPicPr>
            <a:picLocks noChangeAspect="1"/>
          </p:cNvPicPr>
          <p:nvPr/>
        </p:nvPicPr>
        <p:blipFill>
          <a:blip r:embed="rId2"/>
          <a:stretch>
            <a:fillRect/>
          </a:stretch>
        </p:blipFill>
        <p:spPr>
          <a:xfrm>
            <a:off x="1893993" y="995810"/>
            <a:ext cx="8530167" cy="3956811"/>
          </a:xfrm>
          <a:prstGeom prst="rect">
            <a:avLst/>
          </a:prstGeom>
        </p:spPr>
      </p:pic>
      <p:sp>
        <p:nvSpPr>
          <p:cNvPr id="6" name="TextBox 5">
            <a:extLst>
              <a:ext uri="{FF2B5EF4-FFF2-40B4-BE49-F238E27FC236}">
                <a16:creationId xmlns:a16="http://schemas.microsoft.com/office/drawing/2014/main" id="{17D52124-8407-4B3E-8961-A7074F9D52DF}"/>
              </a:ext>
            </a:extLst>
          </p:cNvPr>
          <p:cNvSpPr txBox="1"/>
          <p:nvPr/>
        </p:nvSpPr>
        <p:spPr>
          <a:xfrm>
            <a:off x="5106573" y="1645920"/>
            <a:ext cx="3938954" cy="461665"/>
          </a:xfrm>
          <a:prstGeom prst="rect">
            <a:avLst/>
          </a:prstGeom>
          <a:noFill/>
        </p:spPr>
        <p:txBody>
          <a:bodyPr wrap="square" rtlCol="0">
            <a:spAutoFit/>
          </a:bodyPr>
          <a:lstStyle/>
          <a:p>
            <a:r>
              <a:rPr lang="en-US" sz="2400" b="1" dirty="0">
                <a:solidFill>
                  <a:srgbClr val="FFFF00"/>
                </a:solidFill>
              </a:rPr>
              <a:t>Test Flume (4” </a:t>
            </a:r>
            <a:r>
              <a:rPr lang="en-US" sz="2400" b="1" dirty="0" err="1">
                <a:solidFill>
                  <a:srgbClr val="FFFF00"/>
                </a:solidFill>
              </a:rPr>
              <a:t>Dia</a:t>
            </a:r>
            <a:r>
              <a:rPr lang="en-US" sz="2400" b="1" dirty="0">
                <a:solidFill>
                  <a:srgbClr val="FFFF00"/>
                </a:solidFill>
              </a:rPr>
              <a:t> PVC Pipe)</a:t>
            </a:r>
          </a:p>
        </p:txBody>
      </p:sp>
      <p:sp>
        <p:nvSpPr>
          <p:cNvPr id="3" name="Slide Number Placeholder 2">
            <a:extLst>
              <a:ext uri="{FF2B5EF4-FFF2-40B4-BE49-F238E27FC236}">
                <a16:creationId xmlns:a16="http://schemas.microsoft.com/office/drawing/2014/main" id="{8B5E5014-CAE3-44FA-97D5-1BAAC15C3330}"/>
              </a:ext>
            </a:extLst>
          </p:cNvPr>
          <p:cNvSpPr>
            <a:spLocks noGrp="1"/>
          </p:cNvSpPr>
          <p:nvPr>
            <p:ph type="sldNum" sz="quarter" idx="12"/>
          </p:nvPr>
        </p:nvSpPr>
        <p:spPr/>
        <p:txBody>
          <a:bodyPr/>
          <a:lstStyle/>
          <a:p>
            <a:fld id="{76C2B03D-8C30-4030-B92D-2B496288BEF5}" type="slidenum">
              <a:rPr lang="en-US" smtClean="0"/>
              <a:t>38</a:t>
            </a:fld>
            <a:endParaRPr lang="en-US"/>
          </a:p>
        </p:txBody>
      </p:sp>
    </p:spTree>
    <p:extLst>
      <p:ext uri="{BB962C8B-B14F-4D97-AF65-F5344CB8AC3E}">
        <p14:creationId xmlns:p14="http://schemas.microsoft.com/office/powerpoint/2010/main" val="15189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8481005B-9317-4D55-ABF3-91A977BE14B9}"/>
              </a:ext>
            </a:extLst>
          </p:cNvPr>
          <p:cNvCxnSpPr>
            <a:cxnSpLocks/>
          </p:cNvCxnSpPr>
          <p:nvPr/>
        </p:nvCxnSpPr>
        <p:spPr>
          <a:xfrm>
            <a:off x="5103862" y="2755306"/>
            <a:ext cx="369450" cy="340846"/>
          </a:xfrm>
          <a:prstGeom prst="line">
            <a:avLst/>
          </a:prstGeom>
          <a:ln w="190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14BA1B67-85C0-4E34-8C68-DBF1CBBDA921}"/>
              </a:ext>
            </a:extLst>
          </p:cNvPr>
          <p:cNvSpPr/>
          <p:nvPr/>
        </p:nvSpPr>
        <p:spPr>
          <a:xfrm>
            <a:off x="562708" y="1899138"/>
            <a:ext cx="4586067" cy="970670"/>
          </a:xfrm>
          <a:custGeom>
            <a:avLst/>
            <a:gdLst>
              <a:gd name="connsiteX0" fmla="*/ 0 w 4501661"/>
              <a:gd name="connsiteY0" fmla="*/ 0 h 928468"/>
              <a:gd name="connsiteX1" fmla="*/ 1252024 w 4501661"/>
              <a:gd name="connsiteY1" fmla="*/ 42203 h 928468"/>
              <a:gd name="connsiteX2" fmla="*/ 4501661 w 4501661"/>
              <a:gd name="connsiteY2" fmla="*/ 731520 h 928468"/>
              <a:gd name="connsiteX3" fmla="*/ 4459458 w 4501661"/>
              <a:gd name="connsiteY3" fmla="*/ 928468 h 928468"/>
              <a:gd name="connsiteX4" fmla="*/ 140676 w 4501661"/>
              <a:gd name="connsiteY4" fmla="*/ 28135 h 928468"/>
              <a:gd name="connsiteX0" fmla="*/ 0 w 4501661"/>
              <a:gd name="connsiteY0" fmla="*/ 0 h 928468"/>
              <a:gd name="connsiteX1" fmla="*/ 1252024 w 4501661"/>
              <a:gd name="connsiteY1" fmla="*/ 42203 h 928468"/>
              <a:gd name="connsiteX2" fmla="*/ 4501661 w 4501661"/>
              <a:gd name="connsiteY2" fmla="*/ 731520 h 928468"/>
              <a:gd name="connsiteX3" fmla="*/ 4459458 w 4501661"/>
              <a:gd name="connsiteY3" fmla="*/ 928468 h 928468"/>
              <a:gd name="connsiteX4" fmla="*/ 98473 w 4501661"/>
              <a:gd name="connsiteY4" fmla="*/ 82751 h 928468"/>
              <a:gd name="connsiteX0" fmla="*/ 0 w 4501661"/>
              <a:gd name="connsiteY0" fmla="*/ 0 h 942122"/>
              <a:gd name="connsiteX1" fmla="*/ 1252024 w 4501661"/>
              <a:gd name="connsiteY1" fmla="*/ 42203 h 942122"/>
              <a:gd name="connsiteX2" fmla="*/ 4501661 w 4501661"/>
              <a:gd name="connsiteY2" fmla="*/ 731520 h 942122"/>
              <a:gd name="connsiteX3" fmla="*/ 4417255 w 4501661"/>
              <a:gd name="connsiteY3" fmla="*/ 942122 h 942122"/>
              <a:gd name="connsiteX4" fmla="*/ 98473 w 4501661"/>
              <a:gd name="connsiteY4" fmla="*/ 82751 h 942122"/>
              <a:gd name="connsiteX0" fmla="*/ 0 w 4586067"/>
              <a:gd name="connsiteY0" fmla="*/ 0 h 914814"/>
              <a:gd name="connsiteX1" fmla="*/ 1336430 w 4586067"/>
              <a:gd name="connsiteY1" fmla="*/ 14895 h 914814"/>
              <a:gd name="connsiteX2" fmla="*/ 4586067 w 4586067"/>
              <a:gd name="connsiteY2" fmla="*/ 704212 h 914814"/>
              <a:gd name="connsiteX3" fmla="*/ 4501661 w 4586067"/>
              <a:gd name="connsiteY3" fmla="*/ 914814 h 914814"/>
              <a:gd name="connsiteX4" fmla="*/ 182879 w 4586067"/>
              <a:gd name="connsiteY4" fmla="*/ 55443 h 914814"/>
              <a:gd name="connsiteX0" fmla="*/ 0 w 4586067"/>
              <a:gd name="connsiteY0" fmla="*/ 0 h 942122"/>
              <a:gd name="connsiteX1" fmla="*/ 1336430 w 4586067"/>
              <a:gd name="connsiteY1" fmla="*/ 14895 h 942122"/>
              <a:gd name="connsiteX2" fmla="*/ 4586067 w 4586067"/>
              <a:gd name="connsiteY2" fmla="*/ 704212 h 942122"/>
              <a:gd name="connsiteX3" fmla="*/ 4529797 w 4586067"/>
              <a:gd name="connsiteY3" fmla="*/ 942122 h 942122"/>
              <a:gd name="connsiteX4" fmla="*/ 182879 w 4586067"/>
              <a:gd name="connsiteY4" fmla="*/ 55443 h 942122"/>
              <a:gd name="connsiteX0" fmla="*/ 0 w 4586067"/>
              <a:gd name="connsiteY0" fmla="*/ 0 h 942122"/>
              <a:gd name="connsiteX1" fmla="*/ 1336430 w 4586067"/>
              <a:gd name="connsiteY1" fmla="*/ 14895 h 942122"/>
              <a:gd name="connsiteX2" fmla="*/ 4586067 w 4586067"/>
              <a:gd name="connsiteY2" fmla="*/ 704212 h 942122"/>
              <a:gd name="connsiteX3" fmla="*/ 4557933 w 4586067"/>
              <a:gd name="connsiteY3" fmla="*/ 942122 h 942122"/>
              <a:gd name="connsiteX4" fmla="*/ 182879 w 4586067"/>
              <a:gd name="connsiteY4" fmla="*/ 55443 h 942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6067" h="942122">
                <a:moveTo>
                  <a:pt x="0" y="0"/>
                </a:moveTo>
                <a:lnTo>
                  <a:pt x="1336430" y="14895"/>
                </a:lnTo>
                <a:lnTo>
                  <a:pt x="4586067" y="704212"/>
                </a:lnTo>
                <a:lnTo>
                  <a:pt x="4557933" y="942122"/>
                </a:lnTo>
                <a:lnTo>
                  <a:pt x="182879" y="55443"/>
                </a:lnTo>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9B5CC246-034F-4431-8490-2D225201DFB1}"/>
              </a:ext>
            </a:extLst>
          </p:cNvPr>
          <p:cNvGrpSpPr/>
          <p:nvPr/>
        </p:nvGrpSpPr>
        <p:grpSpPr>
          <a:xfrm>
            <a:off x="4093697" y="2996416"/>
            <a:ext cx="2366740" cy="1920267"/>
            <a:chOff x="715333" y="801855"/>
            <a:chExt cx="6589171" cy="5380920"/>
          </a:xfrm>
        </p:grpSpPr>
        <p:cxnSp>
          <p:nvCxnSpPr>
            <p:cNvPr id="9" name="Straight Connector 8">
              <a:extLst>
                <a:ext uri="{FF2B5EF4-FFF2-40B4-BE49-F238E27FC236}">
                  <a16:creationId xmlns:a16="http://schemas.microsoft.com/office/drawing/2014/main" id="{9391F57A-1CD3-4AC9-9E01-C681B6976496}"/>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A41752-CCB8-4992-B521-F1D3F8218171}"/>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7391F57-D07A-4DA5-B6FE-44E231F993A1}"/>
                </a:ext>
              </a:extLst>
            </p:cNvPr>
            <p:cNvGrpSpPr/>
            <p:nvPr/>
          </p:nvGrpSpPr>
          <p:grpSpPr>
            <a:xfrm>
              <a:off x="4028469" y="3505744"/>
              <a:ext cx="3276035" cy="17772"/>
              <a:chOff x="6096000" y="3666974"/>
              <a:chExt cx="1927274" cy="2347"/>
            </a:xfrm>
          </p:grpSpPr>
          <p:cxnSp>
            <p:nvCxnSpPr>
              <p:cNvPr id="41" name="Straight Connector 40">
                <a:extLst>
                  <a:ext uri="{FF2B5EF4-FFF2-40B4-BE49-F238E27FC236}">
                    <a16:creationId xmlns:a16="http://schemas.microsoft.com/office/drawing/2014/main" id="{B2BEC5EA-DD6E-4C0D-B36A-F7E156024826}"/>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C64EE4-9E2A-4A3F-99AB-C3EC092B84F6}"/>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C7D6A5-02AC-4BF5-A389-48F1EC342E74}"/>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DFBC080-2031-4DDF-B531-29CA0646E56E}"/>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1082CF-BB1A-45B4-8D92-4FF6B032CE36}"/>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B3F2083-E7B8-4C80-85BF-5BAC1E3D5D41}"/>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FB55D05-F922-431E-B07F-FAA2EDDF6DDC}"/>
                </a:ext>
              </a:extLst>
            </p:cNvPr>
            <p:cNvGrpSpPr/>
            <p:nvPr/>
          </p:nvGrpSpPr>
          <p:grpSpPr>
            <a:xfrm>
              <a:off x="715333" y="3501131"/>
              <a:ext cx="3283994" cy="17772"/>
              <a:chOff x="7387886" y="3666974"/>
              <a:chExt cx="1931957" cy="2347"/>
            </a:xfrm>
          </p:grpSpPr>
          <p:cxnSp>
            <p:nvCxnSpPr>
              <p:cNvPr id="35" name="Straight Connector 34">
                <a:extLst>
                  <a:ext uri="{FF2B5EF4-FFF2-40B4-BE49-F238E27FC236}">
                    <a16:creationId xmlns:a16="http://schemas.microsoft.com/office/drawing/2014/main" id="{3B4DA430-3859-4302-B8FD-D3E3DD0AE478}"/>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5F3F6E0-9573-48D2-94F1-2E8A802C8C4D}"/>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CD7A9C5-6BF5-4F76-A325-E436D3F6622C}"/>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1FEC2A-6757-4558-BB80-9DD685797BBF}"/>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266C66-5074-4FD9-8D88-5DCA303F15FF}"/>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4A725F-5DB4-400C-A4B6-F5C1F8233872}"/>
                  </a:ext>
                </a:extLst>
              </p:cNvPr>
              <p:cNvCxnSpPr>
                <a:cxnSpLocks/>
              </p:cNvCxnSpPr>
              <p:nvPr/>
            </p:nvCxnSpPr>
            <p:spPr>
              <a:xfrm>
                <a:off x="9000975" y="366931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FDC18426-F85B-4429-AFAB-BB44CBB57F78}"/>
                </a:ext>
              </a:extLst>
            </p:cNvPr>
            <p:cNvCxnSpPr>
              <a:cxnSpLocks/>
            </p:cNvCxnSpPr>
            <p:nvPr/>
          </p:nvCxnSpPr>
          <p:spPr>
            <a:xfrm>
              <a:off x="3826416" y="801855"/>
              <a:ext cx="1490088" cy="21738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CCAD34-0277-4360-BA5E-D819759982AA}"/>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3D1E9D-DC55-4C45-8214-42FB05349E22}"/>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39E56B8-2BCF-4C04-A311-DC684B4DA863}"/>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71246A-321C-431F-AB2A-DC88F54C294F}"/>
                </a:ext>
              </a:extLst>
            </p:cNvPr>
            <p:cNvCxnSpPr>
              <a:cxnSpLocks/>
            </p:cNvCxnSpPr>
            <p:nvPr/>
          </p:nvCxnSpPr>
          <p:spPr>
            <a:xfrm rot="4933019">
              <a:off x="4559097" y="2486931"/>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D0C2091-82AA-4D37-8E99-189603CC49E8}"/>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946354-FDF7-4E56-8C86-923C4FD47885}"/>
                </a:ext>
              </a:extLst>
            </p:cNvPr>
            <p:cNvCxnSpPr>
              <a:cxnSpLocks/>
              <a:stCxn id="33"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EC05608-8DDD-4EF3-8B69-04787D3BC8B5}"/>
                </a:ext>
              </a:extLst>
            </p:cNvPr>
            <p:cNvCxnSpPr>
              <a:cxnSpLocks/>
              <a:endCxn id="34"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400E70-6316-43E5-9643-2B7C6326119D}"/>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52EF31-C79E-458B-8CBE-CDD9DB5DB3DE}"/>
                </a:ext>
              </a:extLst>
            </p:cNvPr>
            <p:cNvCxnSpPr>
              <a:cxnSpLocks/>
            </p:cNvCxnSpPr>
            <p:nvPr/>
          </p:nvCxnSpPr>
          <p:spPr>
            <a:xfrm flipV="1">
              <a:off x="1802902" y="2821108"/>
              <a:ext cx="989924" cy="238307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A4F8D8-810D-422D-9239-9A6FAE41A51F}"/>
                </a:ext>
              </a:extLst>
            </p:cNvPr>
            <p:cNvCxnSpPr>
              <a:cxnSpLocks/>
            </p:cNvCxnSpPr>
            <p:nvPr/>
          </p:nvCxnSpPr>
          <p:spPr>
            <a:xfrm flipH="1" flipV="1">
              <a:off x="2641289" y="3118665"/>
              <a:ext cx="151536" cy="28367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B78B78-1197-4401-B2DA-F4119365FF11}"/>
                </a:ext>
              </a:extLst>
            </p:cNvPr>
            <p:cNvCxnSpPr>
              <a:cxnSpLocks/>
            </p:cNvCxnSpPr>
            <p:nvPr/>
          </p:nvCxnSpPr>
          <p:spPr>
            <a:xfrm flipV="1">
              <a:off x="1260837" y="2263695"/>
              <a:ext cx="2115480" cy="183071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859BFB-3A94-40D5-99BD-4A6804D33B5D}"/>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62C4A9-95E5-4997-B04A-537BB58A4BDD}"/>
                </a:ext>
              </a:extLst>
            </p:cNvPr>
            <p:cNvCxnSpPr>
              <a:cxnSpLocks/>
            </p:cNvCxnSpPr>
            <p:nvPr/>
          </p:nvCxnSpPr>
          <p:spPr>
            <a:xfrm flipV="1">
              <a:off x="1307872" y="2135384"/>
              <a:ext cx="2572587" cy="68572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FA97C10-552D-40E9-8215-EBE3902CC115}"/>
                </a:ext>
              </a:extLst>
            </p:cNvPr>
            <p:cNvCxnSpPr>
              <a:cxnSpLocks/>
              <a:endCxn id="34"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D4C7500-F4FD-4268-86A7-E6C51E66E08C}"/>
                </a:ext>
              </a:extLst>
            </p:cNvPr>
            <p:cNvSpPr txBox="1"/>
            <p:nvPr/>
          </p:nvSpPr>
          <p:spPr>
            <a:xfrm>
              <a:off x="4395267" y="1081333"/>
              <a:ext cx="483654" cy="1034932"/>
            </a:xfrm>
            <a:prstGeom prst="rect">
              <a:avLst/>
            </a:prstGeom>
            <a:noFill/>
          </p:spPr>
          <p:txBody>
            <a:bodyPr wrap="square" rtlCol="0">
              <a:spAutoFit/>
            </a:bodyPr>
            <a:lstStyle/>
            <a:p>
              <a:endParaRPr lang="en-US" dirty="0"/>
            </a:p>
          </p:txBody>
        </p:sp>
        <p:sp>
          <p:nvSpPr>
            <p:cNvPr id="29" name="TextBox 28">
              <a:extLst>
                <a:ext uri="{FF2B5EF4-FFF2-40B4-BE49-F238E27FC236}">
                  <a16:creationId xmlns:a16="http://schemas.microsoft.com/office/drawing/2014/main" id="{ED955C35-A290-4F2C-8202-B24D8C40CAD8}"/>
                </a:ext>
              </a:extLst>
            </p:cNvPr>
            <p:cNvSpPr txBox="1"/>
            <p:nvPr/>
          </p:nvSpPr>
          <p:spPr>
            <a:xfrm>
              <a:off x="5165528" y="1376331"/>
              <a:ext cx="483654" cy="1034932"/>
            </a:xfrm>
            <a:prstGeom prst="rect">
              <a:avLst/>
            </a:prstGeom>
            <a:noFill/>
          </p:spPr>
          <p:txBody>
            <a:bodyPr wrap="square" rtlCol="0">
              <a:spAutoFit/>
            </a:bodyPr>
            <a:lstStyle/>
            <a:p>
              <a:endParaRPr lang="en-US" dirty="0"/>
            </a:p>
          </p:txBody>
        </p:sp>
        <p:sp>
          <p:nvSpPr>
            <p:cNvPr id="30" name="TextBox 29">
              <a:extLst>
                <a:ext uri="{FF2B5EF4-FFF2-40B4-BE49-F238E27FC236}">
                  <a16:creationId xmlns:a16="http://schemas.microsoft.com/office/drawing/2014/main" id="{8E61D251-DADF-4347-9085-617FB1854659}"/>
                </a:ext>
              </a:extLst>
            </p:cNvPr>
            <p:cNvSpPr txBox="1"/>
            <p:nvPr/>
          </p:nvSpPr>
          <p:spPr>
            <a:xfrm>
              <a:off x="5825890" y="1894363"/>
              <a:ext cx="483654" cy="1034932"/>
            </a:xfrm>
            <a:prstGeom prst="rect">
              <a:avLst/>
            </a:prstGeom>
            <a:noFill/>
          </p:spPr>
          <p:txBody>
            <a:bodyPr wrap="square" rtlCol="0">
              <a:spAutoFit/>
            </a:bodyPr>
            <a:lstStyle/>
            <a:p>
              <a:endParaRPr lang="en-US" dirty="0"/>
            </a:p>
          </p:txBody>
        </p:sp>
        <p:sp>
          <p:nvSpPr>
            <p:cNvPr id="31" name="TextBox 30">
              <a:extLst>
                <a:ext uri="{FF2B5EF4-FFF2-40B4-BE49-F238E27FC236}">
                  <a16:creationId xmlns:a16="http://schemas.microsoft.com/office/drawing/2014/main" id="{ACA93B1E-0949-4084-BF46-9AB7987C373B}"/>
                </a:ext>
              </a:extLst>
            </p:cNvPr>
            <p:cNvSpPr txBox="1"/>
            <p:nvPr/>
          </p:nvSpPr>
          <p:spPr>
            <a:xfrm>
              <a:off x="6152277" y="2894820"/>
              <a:ext cx="483654" cy="1034932"/>
            </a:xfrm>
            <a:prstGeom prst="rect">
              <a:avLst/>
            </a:prstGeom>
            <a:noFill/>
          </p:spPr>
          <p:txBody>
            <a:bodyPr wrap="square" rtlCol="0">
              <a:spAutoFit/>
            </a:bodyPr>
            <a:lstStyle/>
            <a:p>
              <a:endParaRPr lang="en-US" dirty="0"/>
            </a:p>
          </p:txBody>
        </p:sp>
        <p:sp>
          <p:nvSpPr>
            <p:cNvPr id="32" name="TextBox 31">
              <a:extLst>
                <a:ext uri="{FF2B5EF4-FFF2-40B4-BE49-F238E27FC236}">
                  <a16:creationId xmlns:a16="http://schemas.microsoft.com/office/drawing/2014/main" id="{2A7445D4-7F42-4E7B-9C11-E9BEFC4BF743}"/>
                </a:ext>
              </a:extLst>
            </p:cNvPr>
            <p:cNvSpPr txBox="1"/>
            <p:nvPr/>
          </p:nvSpPr>
          <p:spPr>
            <a:xfrm>
              <a:off x="6150100" y="3851392"/>
              <a:ext cx="483654" cy="1034932"/>
            </a:xfrm>
            <a:prstGeom prst="rect">
              <a:avLst/>
            </a:prstGeom>
            <a:noFill/>
          </p:spPr>
          <p:txBody>
            <a:bodyPr wrap="square" rtlCol="0">
              <a:spAutoFit/>
            </a:bodyPr>
            <a:lstStyle/>
            <a:p>
              <a:endParaRPr lang="en-US" dirty="0"/>
            </a:p>
          </p:txBody>
        </p:sp>
        <p:sp>
          <p:nvSpPr>
            <p:cNvPr id="33" name="Oval 32">
              <a:extLst>
                <a:ext uri="{FF2B5EF4-FFF2-40B4-BE49-F238E27FC236}">
                  <a16:creationId xmlns:a16="http://schemas.microsoft.com/office/drawing/2014/main" id="{6F271C62-8B0A-4BB2-89AE-CDF8DD0E7AC1}"/>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A0FD25E-2C5A-4209-85E1-49A4A322A6D2}"/>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9D619F1C-491D-464D-BCEC-EABFDB674D04}"/>
              </a:ext>
            </a:extLst>
          </p:cNvPr>
          <p:cNvSpPr/>
          <p:nvPr/>
        </p:nvSpPr>
        <p:spPr>
          <a:xfrm rot="716633">
            <a:off x="408838" y="2107763"/>
            <a:ext cx="4789857" cy="2809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2BAAC09-D61F-4138-8AC4-218766DE2E5C}"/>
              </a:ext>
            </a:extLst>
          </p:cNvPr>
          <p:cNvSpPr txBox="1"/>
          <p:nvPr/>
        </p:nvSpPr>
        <p:spPr>
          <a:xfrm>
            <a:off x="833225" y="1219122"/>
            <a:ext cx="4006679" cy="369332"/>
          </a:xfrm>
          <a:prstGeom prst="rect">
            <a:avLst/>
          </a:prstGeom>
          <a:noFill/>
        </p:spPr>
        <p:txBody>
          <a:bodyPr wrap="square" rtlCol="0">
            <a:spAutoFit/>
          </a:bodyPr>
          <a:lstStyle/>
          <a:p>
            <a:r>
              <a:rPr lang="en-US" dirty="0"/>
              <a:t>10 cm (4 in) </a:t>
            </a:r>
            <a:r>
              <a:rPr lang="en-US" dirty="0" err="1"/>
              <a:t>Dia</a:t>
            </a:r>
            <a:r>
              <a:rPr lang="en-US" dirty="0"/>
              <a:t> PVC Pipe</a:t>
            </a:r>
          </a:p>
        </p:txBody>
      </p:sp>
      <p:cxnSp>
        <p:nvCxnSpPr>
          <p:cNvPr id="54" name="Straight Connector 53">
            <a:extLst>
              <a:ext uri="{FF2B5EF4-FFF2-40B4-BE49-F238E27FC236}">
                <a16:creationId xmlns:a16="http://schemas.microsoft.com/office/drawing/2014/main" id="{49570947-52C3-42BB-8BB8-E87096EB9EF6}"/>
              </a:ext>
            </a:extLst>
          </p:cNvPr>
          <p:cNvCxnSpPr/>
          <p:nvPr/>
        </p:nvCxnSpPr>
        <p:spPr>
          <a:xfrm flipH="1" flipV="1">
            <a:off x="858128" y="2869808"/>
            <a:ext cx="3623508" cy="11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3AB9626-D64C-4A87-8958-DA80E7830EE3}"/>
              </a:ext>
            </a:extLst>
          </p:cNvPr>
          <p:cNvSpPr txBox="1"/>
          <p:nvPr/>
        </p:nvSpPr>
        <p:spPr>
          <a:xfrm>
            <a:off x="3227227" y="2481282"/>
            <a:ext cx="673768" cy="461665"/>
          </a:xfrm>
          <a:prstGeom prst="rect">
            <a:avLst/>
          </a:prstGeom>
          <a:noFill/>
        </p:spPr>
        <p:txBody>
          <a:bodyPr wrap="square" rtlCol="0">
            <a:spAutoFit/>
          </a:bodyPr>
          <a:lstStyle/>
          <a:p>
            <a:r>
              <a:rPr lang="el-GR" dirty="0">
                <a:solidFill>
                  <a:srgbClr val="00B050"/>
                </a:solidFill>
              </a:rPr>
              <a:t> </a:t>
            </a:r>
            <a:r>
              <a:rPr lang="el-GR" sz="2400" dirty="0">
                <a:solidFill>
                  <a:srgbClr val="7030A0"/>
                </a:solidFill>
              </a:rPr>
              <a:t>ϴ</a:t>
            </a:r>
            <a:endParaRPr lang="en-US" sz="2400" dirty="0">
              <a:solidFill>
                <a:srgbClr val="7030A0"/>
              </a:solidFill>
            </a:endParaRPr>
          </a:p>
        </p:txBody>
      </p:sp>
      <p:cxnSp>
        <p:nvCxnSpPr>
          <p:cNvPr id="59" name="Straight Arrow Connector 58">
            <a:extLst>
              <a:ext uri="{FF2B5EF4-FFF2-40B4-BE49-F238E27FC236}">
                <a16:creationId xmlns:a16="http://schemas.microsoft.com/office/drawing/2014/main" id="{A459B889-2E9A-4B5D-881A-A84CA3960DA2}"/>
              </a:ext>
            </a:extLst>
          </p:cNvPr>
          <p:cNvCxnSpPr>
            <a:cxnSpLocks/>
          </p:cNvCxnSpPr>
          <p:nvPr/>
        </p:nvCxnSpPr>
        <p:spPr>
          <a:xfrm>
            <a:off x="2039814" y="1733592"/>
            <a:ext cx="3136106" cy="67901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07AB756-ABC8-4C5A-9EA3-B152BCF18B27}"/>
              </a:ext>
            </a:extLst>
          </p:cNvPr>
          <p:cNvSpPr txBox="1"/>
          <p:nvPr/>
        </p:nvSpPr>
        <p:spPr>
          <a:xfrm rot="769923">
            <a:off x="3273339" y="1893424"/>
            <a:ext cx="903187" cy="369332"/>
          </a:xfrm>
          <a:prstGeom prst="rect">
            <a:avLst/>
          </a:prstGeom>
          <a:solidFill>
            <a:schemeClr val="bg1"/>
          </a:solidFill>
        </p:spPr>
        <p:txBody>
          <a:bodyPr wrap="square" rtlCol="0">
            <a:spAutoFit/>
          </a:bodyPr>
          <a:lstStyle/>
          <a:p>
            <a:pPr algn="ctr"/>
            <a:r>
              <a:rPr lang="en-US" dirty="0"/>
              <a:t>2.5 m</a:t>
            </a:r>
          </a:p>
        </p:txBody>
      </p:sp>
      <p:sp>
        <p:nvSpPr>
          <p:cNvPr id="63" name="TextBox 62">
            <a:extLst>
              <a:ext uri="{FF2B5EF4-FFF2-40B4-BE49-F238E27FC236}">
                <a16:creationId xmlns:a16="http://schemas.microsoft.com/office/drawing/2014/main" id="{3957D801-1FED-42ED-9ED0-C8F36E490A4E}"/>
              </a:ext>
            </a:extLst>
          </p:cNvPr>
          <p:cNvSpPr txBox="1"/>
          <p:nvPr/>
        </p:nvSpPr>
        <p:spPr>
          <a:xfrm>
            <a:off x="6653025" y="3745695"/>
            <a:ext cx="5225641" cy="1938992"/>
          </a:xfrm>
          <a:prstGeom prst="rect">
            <a:avLst/>
          </a:prstGeom>
          <a:noFill/>
        </p:spPr>
        <p:txBody>
          <a:bodyPr wrap="square" rtlCol="0">
            <a:spAutoFit/>
          </a:bodyPr>
          <a:lstStyle/>
          <a:p>
            <a:r>
              <a:rPr lang="en-US" sz="2400" b="1" dirty="0"/>
              <a:t>Volume of Water in PVC Pipe:</a:t>
            </a:r>
          </a:p>
          <a:p>
            <a:endParaRPr lang="en-US" sz="2400" b="1" dirty="0"/>
          </a:p>
          <a:p>
            <a:r>
              <a:rPr lang="en-US" sz="2400" b="1" dirty="0"/>
              <a:t>Volume</a:t>
            </a:r>
            <a:r>
              <a:rPr lang="en-US" sz="2400" dirty="0"/>
              <a:t>  =  pi   x   Radius</a:t>
            </a:r>
            <a:r>
              <a:rPr lang="en-US" sz="2400" baseline="30000" dirty="0"/>
              <a:t>2</a:t>
            </a:r>
            <a:r>
              <a:rPr lang="en-US" sz="2400" dirty="0"/>
              <a:t>   x   Length</a:t>
            </a:r>
          </a:p>
          <a:p>
            <a:r>
              <a:rPr lang="en-US" sz="2400" dirty="0"/>
              <a:t>                =  3.1416  x   (.05 m)</a:t>
            </a:r>
            <a:r>
              <a:rPr lang="en-US" sz="2400" baseline="30000" dirty="0"/>
              <a:t>2</a:t>
            </a:r>
            <a:r>
              <a:rPr lang="en-US" sz="2400" dirty="0"/>
              <a:t>  x  2.5 m</a:t>
            </a:r>
          </a:p>
          <a:p>
            <a:r>
              <a:rPr lang="en-US" sz="2400" dirty="0"/>
              <a:t>                =  0.02 m</a:t>
            </a:r>
            <a:r>
              <a:rPr lang="en-US" sz="2400" baseline="30000" dirty="0"/>
              <a:t>3</a:t>
            </a:r>
            <a:r>
              <a:rPr lang="en-US" sz="2400" dirty="0"/>
              <a:t>   (20 L)</a:t>
            </a:r>
          </a:p>
        </p:txBody>
      </p:sp>
      <p:sp>
        <p:nvSpPr>
          <p:cNvPr id="64" name="TextBox 63">
            <a:extLst>
              <a:ext uri="{FF2B5EF4-FFF2-40B4-BE49-F238E27FC236}">
                <a16:creationId xmlns:a16="http://schemas.microsoft.com/office/drawing/2014/main" id="{F178E973-AEE9-4A80-AAA2-4B63EFA3130C}"/>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Full-scale Flow Tube  </a:t>
            </a:r>
            <a:r>
              <a:rPr lang="en-US" sz="2000" dirty="0">
                <a:solidFill>
                  <a:srgbClr val="FF0000"/>
                </a:solidFill>
              </a:rPr>
              <a:t>(5 Deg Incline)</a:t>
            </a:r>
          </a:p>
        </p:txBody>
      </p:sp>
      <p:sp>
        <p:nvSpPr>
          <p:cNvPr id="79" name="TextBox 78">
            <a:extLst>
              <a:ext uri="{FF2B5EF4-FFF2-40B4-BE49-F238E27FC236}">
                <a16:creationId xmlns:a16="http://schemas.microsoft.com/office/drawing/2014/main" id="{16DE4D85-04E0-4D1F-93BD-DAC8A2CA7103}"/>
              </a:ext>
            </a:extLst>
          </p:cNvPr>
          <p:cNvSpPr txBox="1"/>
          <p:nvPr/>
        </p:nvSpPr>
        <p:spPr>
          <a:xfrm>
            <a:off x="620175" y="3112646"/>
            <a:ext cx="3062882" cy="2677656"/>
          </a:xfrm>
          <a:prstGeom prst="rect">
            <a:avLst/>
          </a:prstGeom>
          <a:noFill/>
        </p:spPr>
        <p:txBody>
          <a:bodyPr wrap="square" rtlCol="0">
            <a:spAutoFit/>
          </a:bodyPr>
          <a:lstStyle/>
          <a:p>
            <a:r>
              <a:rPr lang="en-US" sz="2400" dirty="0"/>
              <a:t>Acceleration Due to Gravity acting along Tube at 5 Deg incline:</a:t>
            </a:r>
          </a:p>
          <a:p>
            <a:endParaRPr lang="en-US" sz="2400" dirty="0"/>
          </a:p>
          <a:p>
            <a:r>
              <a:rPr lang="en-US" sz="2400" dirty="0"/>
              <a:t>Accel  =  g * Sin (</a:t>
            </a:r>
            <a:r>
              <a:rPr lang="el-GR" sz="2400" dirty="0"/>
              <a:t>ϴ</a:t>
            </a:r>
            <a:r>
              <a:rPr lang="en-US" sz="2400" dirty="0"/>
              <a:t>)</a:t>
            </a:r>
          </a:p>
          <a:p>
            <a:r>
              <a:rPr lang="en-US" sz="2400" dirty="0"/>
              <a:t>           =  9.8  * Sin(5)</a:t>
            </a:r>
          </a:p>
          <a:p>
            <a:r>
              <a:rPr lang="en-US" sz="2400" dirty="0"/>
              <a:t>           =  0.85 m/sec</a:t>
            </a:r>
            <a:r>
              <a:rPr lang="en-US" sz="2400" baseline="30000" dirty="0"/>
              <a:t>2</a:t>
            </a:r>
          </a:p>
        </p:txBody>
      </p:sp>
      <p:sp>
        <p:nvSpPr>
          <p:cNvPr id="92" name="TextBox 91">
            <a:extLst>
              <a:ext uri="{FF2B5EF4-FFF2-40B4-BE49-F238E27FC236}">
                <a16:creationId xmlns:a16="http://schemas.microsoft.com/office/drawing/2014/main" id="{DE44746B-4620-4CE3-9BCA-F70142139380}"/>
              </a:ext>
            </a:extLst>
          </p:cNvPr>
          <p:cNvSpPr txBox="1"/>
          <p:nvPr/>
        </p:nvSpPr>
        <p:spPr>
          <a:xfrm>
            <a:off x="6653026" y="1233808"/>
            <a:ext cx="5225641" cy="1938992"/>
          </a:xfrm>
          <a:prstGeom prst="rect">
            <a:avLst/>
          </a:prstGeom>
          <a:noFill/>
        </p:spPr>
        <p:txBody>
          <a:bodyPr wrap="square" rtlCol="0">
            <a:spAutoFit/>
          </a:bodyPr>
          <a:lstStyle/>
          <a:p>
            <a:r>
              <a:rPr lang="en-US" sz="2400" b="1" dirty="0"/>
              <a:t>Cross-sectional Area of PVC Pipe:</a:t>
            </a:r>
          </a:p>
          <a:p>
            <a:endParaRPr lang="en-US" sz="2400" b="1" dirty="0"/>
          </a:p>
          <a:p>
            <a:r>
              <a:rPr lang="en-US" sz="2400" b="1" dirty="0"/>
              <a:t>Area</a:t>
            </a:r>
            <a:r>
              <a:rPr lang="en-US" sz="2400" dirty="0"/>
              <a:t>  =  pi   x   Radius</a:t>
            </a:r>
            <a:r>
              <a:rPr lang="en-US" sz="2400" baseline="30000" dirty="0"/>
              <a:t>2</a:t>
            </a:r>
            <a:r>
              <a:rPr lang="en-US" sz="2400" dirty="0"/>
              <a:t> </a:t>
            </a:r>
          </a:p>
          <a:p>
            <a:r>
              <a:rPr lang="en-US" sz="2400" dirty="0"/>
              <a:t>          =  3.1416  x   (.05 m)</a:t>
            </a:r>
            <a:r>
              <a:rPr lang="en-US" sz="2400" baseline="30000" dirty="0"/>
              <a:t>2</a:t>
            </a:r>
            <a:r>
              <a:rPr lang="en-US" sz="2400" dirty="0"/>
              <a:t> </a:t>
            </a:r>
          </a:p>
          <a:p>
            <a:r>
              <a:rPr lang="en-US" sz="2400" dirty="0"/>
              <a:t>          =  0.0079 m</a:t>
            </a:r>
            <a:r>
              <a:rPr lang="en-US" sz="2400" baseline="30000" dirty="0"/>
              <a:t>2</a:t>
            </a:r>
            <a:r>
              <a:rPr lang="en-US" sz="2400" dirty="0"/>
              <a:t>   </a:t>
            </a:r>
          </a:p>
        </p:txBody>
      </p:sp>
      <p:sp>
        <p:nvSpPr>
          <p:cNvPr id="2" name="Slide Number Placeholder 1">
            <a:extLst>
              <a:ext uri="{FF2B5EF4-FFF2-40B4-BE49-F238E27FC236}">
                <a16:creationId xmlns:a16="http://schemas.microsoft.com/office/drawing/2014/main" id="{43E0C903-6470-4BFB-861F-23F17F887D1E}"/>
              </a:ext>
            </a:extLst>
          </p:cNvPr>
          <p:cNvSpPr>
            <a:spLocks noGrp="1"/>
          </p:cNvSpPr>
          <p:nvPr>
            <p:ph type="sldNum" sz="quarter" idx="12"/>
          </p:nvPr>
        </p:nvSpPr>
        <p:spPr/>
        <p:txBody>
          <a:bodyPr/>
          <a:lstStyle/>
          <a:p>
            <a:fld id="{76C2B03D-8C30-4030-B92D-2B496288BEF5}" type="slidenum">
              <a:rPr lang="en-US" smtClean="0"/>
              <a:t>39</a:t>
            </a:fld>
            <a:endParaRPr lang="en-US"/>
          </a:p>
        </p:txBody>
      </p:sp>
    </p:spTree>
    <p:extLst>
      <p:ext uri="{BB962C8B-B14F-4D97-AF65-F5344CB8AC3E}">
        <p14:creationId xmlns:p14="http://schemas.microsoft.com/office/powerpoint/2010/main" val="65978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9"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0B5C87-BA72-4240-8535-1D1F81A024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8668" y="1129808"/>
            <a:ext cx="4504006" cy="3378005"/>
          </a:xfrm>
          <a:prstGeom prst="rect">
            <a:avLst/>
          </a:prstGeom>
        </p:spPr>
      </p:pic>
      <p:pic>
        <p:nvPicPr>
          <p:cNvPr id="7" name="Picture 6">
            <a:extLst>
              <a:ext uri="{FF2B5EF4-FFF2-40B4-BE49-F238E27FC236}">
                <a16:creationId xmlns:a16="http://schemas.microsoft.com/office/drawing/2014/main" id="{5ABD38C3-2742-4E31-8F80-60CAD1512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4297" y="1129807"/>
            <a:ext cx="4504007" cy="3378005"/>
          </a:xfrm>
          <a:prstGeom prst="rect">
            <a:avLst/>
          </a:prstGeom>
        </p:spPr>
      </p:pic>
      <p:sp>
        <p:nvSpPr>
          <p:cNvPr id="4" name="TextBox 3">
            <a:extLst>
              <a:ext uri="{FF2B5EF4-FFF2-40B4-BE49-F238E27FC236}">
                <a16:creationId xmlns:a16="http://schemas.microsoft.com/office/drawing/2014/main" id="{45E54A70-2894-4195-967D-F94734408575}"/>
              </a:ext>
            </a:extLst>
          </p:cNvPr>
          <p:cNvSpPr txBox="1"/>
          <p:nvPr/>
        </p:nvSpPr>
        <p:spPr>
          <a:xfrm>
            <a:off x="2361028" y="145045"/>
            <a:ext cx="7469944" cy="584775"/>
          </a:xfrm>
          <a:prstGeom prst="rect">
            <a:avLst/>
          </a:prstGeom>
          <a:noFill/>
        </p:spPr>
        <p:txBody>
          <a:bodyPr wrap="square" rtlCol="0">
            <a:spAutoFit/>
          </a:bodyPr>
          <a:lstStyle/>
          <a:p>
            <a:pPr algn="ctr"/>
            <a:r>
              <a:rPr lang="en-US" sz="3200" dirty="0">
                <a:solidFill>
                  <a:srgbClr val="FF0000"/>
                </a:solidFill>
              </a:rPr>
              <a:t>Water Wheel Fabrication</a:t>
            </a:r>
          </a:p>
        </p:txBody>
      </p:sp>
      <p:sp>
        <p:nvSpPr>
          <p:cNvPr id="2" name="TextBox 1">
            <a:extLst>
              <a:ext uri="{FF2B5EF4-FFF2-40B4-BE49-F238E27FC236}">
                <a16:creationId xmlns:a16="http://schemas.microsoft.com/office/drawing/2014/main" id="{D8C45F0F-6F1E-49A9-BE36-CCCB725A24E3}"/>
              </a:ext>
            </a:extLst>
          </p:cNvPr>
          <p:cNvSpPr txBox="1"/>
          <p:nvPr/>
        </p:nvSpPr>
        <p:spPr>
          <a:xfrm>
            <a:off x="1617785" y="4907799"/>
            <a:ext cx="3559126" cy="461665"/>
          </a:xfrm>
          <a:prstGeom prst="rect">
            <a:avLst/>
          </a:prstGeom>
          <a:noFill/>
        </p:spPr>
        <p:txBody>
          <a:bodyPr wrap="square" rtlCol="0">
            <a:spAutoFit/>
          </a:bodyPr>
          <a:lstStyle/>
          <a:p>
            <a:pPr algn="ctr"/>
            <a:r>
              <a:rPr lang="en-US" sz="2400" dirty="0"/>
              <a:t>Cutting out the side disks</a:t>
            </a:r>
          </a:p>
        </p:txBody>
      </p:sp>
      <p:sp>
        <p:nvSpPr>
          <p:cNvPr id="6" name="TextBox 5">
            <a:extLst>
              <a:ext uri="{FF2B5EF4-FFF2-40B4-BE49-F238E27FC236}">
                <a16:creationId xmlns:a16="http://schemas.microsoft.com/office/drawing/2014/main" id="{DB8F17A7-F7FB-44A8-8F3C-78E1C89796CA}"/>
              </a:ext>
            </a:extLst>
          </p:cNvPr>
          <p:cNvSpPr txBox="1"/>
          <p:nvPr/>
        </p:nvSpPr>
        <p:spPr>
          <a:xfrm>
            <a:off x="6679810" y="4907799"/>
            <a:ext cx="3559126" cy="461665"/>
          </a:xfrm>
          <a:prstGeom prst="rect">
            <a:avLst/>
          </a:prstGeom>
          <a:noFill/>
        </p:spPr>
        <p:txBody>
          <a:bodyPr wrap="square" rtlCol="0">
            <a:spAutoFit/>
          </a:bodyPr>
          <a:lstStyle/>
          <a:p>
            <a:pPr algn="ctr"/>
            <a:r>
              <a:rPr lang="en-US" sz="2400" dirty="0"/>
              <a:t>Completed side disk</a:t>
            </a:r>
          </a:p>
        </p:txBody>
      </p:sp>
      <p:sp>
        <p:nvSpPr>
          <p:cNvPr id="3" name="Slide Number Placeholder 2">
            <a:extLst>
              <a:ext uri="{FF2B5EF4-FFF2-40B4-BE49-F238E27FC236}">
                <a16:creationId xmlns:a16="http://schemas.microsoft.com/office/drawing/2014/main" id="{C2AA0912-4E6A-404D-A596-776CD5A4093A}"/>
              </a:ext>
            </a:extLst>
          </p:cNvPr>
          <p:cNvSpPr>
            <a:spLocks noGrp="1"/>
          </p:cNvSpPr>
          <p:nvPr>
            <p:ph type="sldNum" sz="quarter" idx="12"/>
          </p:nvPr>
        </p:nvSpPr>
        <p:spPr/>
        <p:txBody>
          <a:bodyPr/>
          <a:lstStyle/>
          <a:p>
            <a:fld id="{76C2B03D-8C30-4030-B92D-2B496288BEF5}" type="slidenum">
              <a:rPr lang="en-US" smtClean="0"/>
              <a:t>4</a:t>
            </a:fld>
            <a:endParaRPr lang="en-US"/>
          </a:p>
        </p:txBody>
      </p:sp>
    </p:spTree>
    <p:extLst>
      <p:ext uri="{BB962C8B-B14F-4D97-AF65-F5344CB8AC3E}">
        <p14:creationId xmlns:p14="http://schemas.microsoft.com/office/powerpoint/2010/main" val="330485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F178E973-AEE9-4A80-AAA2-4B63EFA3130C}"/>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Full-scale Flow Tube  </a:t>
            </a:r>
            <a:r>
              <a:rPr lang="en-US" sz="2000" dirty="0">
                <a:solidFill>
                  <a:srgbClr val="FF0000"/>
                </a:solidFill>
              </a:rPr>
              <a:t>(5 Deg Incline)</a:t>
            </a:r>
          </a:p>
        </p:txBody>
      </p:sp>
      <p:sp>
        <p:nvSpPr>
          <p:cNvPr id="66" name="TextBox 65">
            <a:extLst>
              <a:ext uri="{FF2B5EF4-FFF2-40B4-BE49-F238E27FC236}">
                <a16:creationId xmlns:a16="http://schemas.microsoft.com/office/drawing/2014/main" id="{58D06FF0-30B6-4A92-BDCA-43CA1B0522FA}"/>
              </a:ext>
            </a:extLst>
          </p:cNvPr>
          <p:cNvSpPr txBox="1"/>
          <p:nvPr/>
        </p:nvSpPr>
        <p:spPr>
          <a:xfrm>
            <a:off x="2185304" y="1856082"/>
            <a:ext cx="5013158" cy="461665"/>
          </a:xfrm>
          <a:prstGeom prst="rect">
            <a:avLst/>
          </a:prstGeom>
          <a:noFill/>
        </p:spPr>
        <p:txBody>
          <a:bodyPr wrap="square" rtlCol="0">
            <a:spAutoFit/>
          </a:bodyPr>
          <a:lstStyle/>
          <a:p>
            <a:r>
              <a:rPr lang="en-US" sz="2400" dirty="0"/>
              <a:t>Distance  =   ½  x  Accel  x  Time</a:t>
            </a:r>
            <a:r>
              <a:rPr lang="en-US" sz="2400" baseline="30000" dirty="0"/>
              <a:t>2</a:t>
            </a:r>
          </a:p>
        </p:txBody>
      </p:sp>
      <p:grpSp>
        <p:nvGrpSpPr>
          <p:cNvPr id="77" name="Group 76">
            <a:extLst>
              <a:ext uri="{FF2B5EF4-FFF2-40B4-BE49-F238E27FC236}">
                <a16:creationId xmlns:a16="http://schemas.microsoft.com/office/drawing/2014/main" id="{37B2D819-8F72-467A-9A93-99576B36E1AC}"/>
              </a:ext>
            </a:extLst>
          </p:cNvPr>
          <p:cNvGrpSpPr/>
          <p:nvPr/>
        </p:nvGrpSpPr>
        <p:grpSpPr>
          <a:xfrm>
            <a:off x="2185304" y="2503710"/>
            <a:ext cx="5013158" cy="1200329"/>
            <a:chOff x="6588490" y="3855721"/>
            <a:chExt cx="5013158" cy="1200329"/>
          </a:xfrm>
        </p:grpSpPr>
        <p:sp>
          <p:nvSpPr>
            <p:cNvPr id="67" name="TextBox 66">
              <a:extLst>
                <a:ext uri="{FF2B5EF4-FFF2-40B4-BE49-F238E27FC236}">
                  <a16:creationId xmlns:a16="http://schemas.microsoft.com/office/drawing/2014/main" id="{92F9BCBB-336F-4115-8B27-E5B15DE42421}"/>
                </a:ext>
              </a:extLst>
            </p:cNvPr>
            <p:cNvSpPr txBox="1"/>
            <p:nvPr/>
          </p:nvSpPr>
          <p:spPr>
            <a:xfrm>
              <a:off x="6588490" y="3855721"/>
              <a:ext cx="5013158" cy="1200329"/>
            </a:xfrm>
            <a:prstGeom prst="rect">
              <a:avLst/>
            </a:prstGeom>
            <a:noFill/>
          </p:spPr>
          <p:txBody>
            <a:bodyPr wrap="square" rtlCol="0">
              <a:spAutoFit/>
            </a:bodyPr>
            <a:lstStyle/>
            <a:p>
              <a:r>
                <a:rPr lang="en-US" sz="2400" dirty="0"/>
                <a:t>                           2  x  Distance</a:t>
              </a:r>
            </a:p>
            <a:p>
              <a:r>
                <a:rPr lang="en-US" sz="2400" dirty="0"/>
                <a:t>Time  =             ------------------</a:t>
              </a:r>
            </a:p>
            <a:p>
              <a:r>
                <a:rPr lang="en-US" sz="2400" dirty="0"/>
                <a:t>                                 Accel</a:t>
              </a:r>
            </a:p>
          </p:txBody>
        </p:sp>
        <p:grpSp>
          <p:nvGrpSpPr>
            <p:cNvPr id="76" name="Group 75">
              <a:extLst>
                <a:ext uri="{FF2B5EF4-FFF2-40B4-BE49-F238E27FC236}">
                  <a16:creationId xmlns:a16="http://schemas.microsoft.com/office/drawing/2014/main" id="{48A62440-2BE3-4A5F-8262-36F428866644}"/>
                </a:ext>
              </a:extLst>
            </p:cNvPr>
            <p:cNvGrpSpPr/>
            <p:nvPr/>
          </p:nvGrpSpPr>
          <p:grpSpPr>
            <a:xfrm>
              <a:off x="7835704" y="3882992"/>
              <a:ext cx="2813537" cy="1128939"/>
              <a:chOff x="7835704" y="3882992"/>
              <a:chExt cx="2813537" cy="1128939"/>
            </a:xfrm>
          </p:grpSpPr>
          <p:cxnSp>
            <p:nvCxnSpPr>
              <p:cNvPr id="69" name="Straight Connector 68">
                <a:extLst>
                  <a:ext uri="{FF2B5EF4-FFF2-40B4-BE49-F238E27FC236}">
                    <a16:creationId xmlns:a16="http://schemas.microsoft.com/office/drawing/2014/main" id="{FBC12424-A4E1-4BA1-A982-E5B2C97D2915}"/>
                  </a:ext>
                </a:extLst>
              </p:cNvPr>
              <p:cNvCxnSpPr>
                <a:cxnSpLocks/>
              </p:cNvCxnSpPr>
              <p:nvPr/>
            </p:nvCxnSpPr>
            <p:spPr>
              <a:xfrm>
                <a:off x="7835704" y="4059104"/>
                <a:ext cx="112544" cy="952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412DC6-13F6-4E1A-B991-195CA7CBE669}"/>
                  </a:ext>
                </a:extLst>
              </p:cNvPr>
              <p:cNvCxnSpPr>
                <a:cxnSpLocks/>
              </p:cNvCxnSpPr>
              <p:nvPr/>
            </p:nvCxnSpPr>
            <p:spPr>
              <a:xfrm flipV="1">
                <a:off x="7948248" y="3882992"/>
                <a:ext cx="159048" cy="1128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A3F83DA-4A8B-4DAD-9073-7986EC6A30C7}"/>
                  </a:ext>
                </a:extLst>
              </p:cNvPr>
              <p:cNvCxnSpPr>
                <a:cxnSpLocks/>
              </p:cNvCxnSpPr>
              <p:nvPr/>
            </p:nvCxnSpPr>
            <p:spPr>
              <a:xfrm>
                <a:off x="8102994" y="3882992"/>
                <a:ext cx="25462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8" name="TextBox 77">
            <a:extLst>
              <a:ext uri="{FF2B5EF4-FFF2-40B4-BE49-F238E27FC236}">
                <a16:creationId xmlns:a16="http://schemas.microsoft.com/office/drawing/2014/main" id="{1DC89B7B-315F-4C5A-A4D7-87DAFB0F73FD}"/>
              </a:ext>
            </a:extLst>
          </p:cNvPr>
          <p:cNvSpPr txBox="1"/>
          <p:nvPr/>
        </p:nvSpPr>
        <p:spPr>
          <a:xfrm>
            <a:off x="2185304" y="5290049"/>
            <a:ext cx="5013158" cy="461665"/>
          </a:xfrm>
          <a:prstGeom prst="rect">
            <a:avLst/>
          </a:prstGeom>
          <a:noFill/>
        </p:spPr>
        <p:txBody>
          <a:bodyPr wrap="square" rtlCol="0">
            <a:spAutoFit/>
          </a:bodyPr>
          <a:lstStyle/>
          <a:p>
            <a:r>
              <a:rPr lang="en-US" sz="2400" b="1" dirty="0"/>
              <a:t>Time</a:t>
            </a:r>
            <a:r>
              <a:rPr lang="en-US" sz="2400" dirty="0"/>
              <a:t>   =    </a:t>
            </a:r>
            <a:r>
              <a:rPr lang="en-US" sz="2400" b="1" dirty="0">
                <a:solidFill>
                  <a:srgbClr val="0070C0"/>
                </a:solidFill>
              </a:rPr>
              <a:t>2.4  sec   </a:t>
            </a:r>
          </a:p>
        </p:txBody>
      </p:sp>
      <p:sp>
        <p:nvSpPr>
          <p:cNvPr id="86" name="TextBox 85">
            <a:extLst>
              <a:ext uri="{FF2B5EF4-FFF2-40B4-BE49-F238E27FC236}">
                <a16:creationId xmlns:a16="http://schemas.microsoft.com/office/drawing/2014/main" id="{929B8A62-E545-45AD-A7A6-A697F72AC449}"/>
              </a:ext>
            </a:extLst>
          </p:cNvPr>
          <p:cNvSpPr txBox="1"/>
          <p:nvPr/>
        </p:nvSpPr>
        <p:spPr>
          <a:xfrm>
            <a:off x="925939" y="1088115"/>
            <a:ext cx="5013158" cy="461665"/>
          </a:xfrm>
          <a:prstGeom prst="rect">
            <a:avLst/>
          </a:prstGeom>
          <a:noFill/>
        </p:spPr>
        <p:txBody>
          <a:bodyPr wrap="square" rtlCol="0">
            <a:spAutoFit/>
          </a:bodyPr>
          <a:lstStyle/>
          <a:p>
            <a:r>
              <a:rPr lang="en-US" sz="2400" b="1" dirty="0"/>
              <a:t>Predicted Drain Time:</a:t>
            </a:r>
          </a:p>
        </p:txBody>
      </p:sp>
      <p:grpSp>
        <p:nvGrpSpPr>
          <p:cNvPr id="34" name="Group 33">
            <a:extLst>
              <a:ext uri="{FF2B5EF4-FFF2-40B4-BE49-F238E27FC236}">
                <a16:creationId xmlns:a16="http://schemas.microsoft.com/office/drawing/2014/main" id="{277F90AF-CC85-4DAF-8B67-320A639D498B}"/>
              </a:ext>
            </a:extLst>
          </p:cNvPr>
          <p:cNvGrpSpPr/>
          <p:nvPr/>
        </p:nvGrpSpPr>
        <p:grpSpPr>
          <a:xfrm>
            <a:off x="2185304" y="3863303"/>
            <a:ext cx="5013158" cy="1200329"/>
            <a:chOff x="6588490" y="3855721"/>
            <a:chExt cx="5013158" cy="1200329"/>
          </a:xfrm>
        </p:grpSpPr>
        <p:sp>
          <p:nvSpPr>
            <p:cNvPr id="35" name="TextBox 34">
              <a:extLst>
                <a:ext uri="{FF2B5EF4-FFF2-40B4-BE49-F238E27FC236}">
                  <a16:creationId xmlns:a16="http://schemas.microsoft.com/office/drawing/2014/main" id="{5B8571E3-9EED-4CC6-82FD-2D603D40F2CD}"/>
                </a:ext>
              </a:extLst>
            </p:cNvPr>
            <p:cNvSpPr txBox="1"/>
            <p:nvPr/>
          </p:nvSpPr>
          <p:spPr>
            <a:xfrm>
              <a:off x="6588490" y="3855721"/>
              <a:ext cx="5013158" cy="1200329"/>
            </a:xfrm>
            <a:prstGeom prst="rect">
              <a:avLst/>
            </a:prstGeom>
            <a:noFill/>
          </p:spPr>
          <p:txBody>
            <a:bodyPr wrap="square" rtlCol="0">
              <a:spAutoFit/>
            </a:bodyPr>
            <a:lstStyle/>
            <a:p>
              <a:r>
                <a:rPr lang="en-US" sz="2400" dirty="0"/>
                <a:t>                             2  x  2.5 m</a:t>
              </a:r>
            </a:p>
            <a:p>
              <a:r>
                <a:rPr lang="en-US" sz="2400" dirty="0"/>
                <a:t>Time  =             ------------------</a:t>
              </a:r>
            </a:p>
            <a:p>
              <a:r>
                <a:rPr lang="en-US" sz="2400" dirty="0"/>
                <a:t>                           0.85  m/sec</a:t>
              </a:r>
              <a:r>
                <a:rPr lang="en-US" sz="2400" baseline="30000" dirty="0"/>
                <a:t>2</a:t>
              </a:r>
            </a:p>
          </p:txBody>
        </p:sp>
        <p:grpSp>
          <p:nvGrpSpPr>
            <p:cNvPr id="36" name="Group 35">
              <a:extLst>
                <a:ext uri="{FF2B5EF4-FFF2-40B4-BE49-F238E27FC236}">
                  <a16:creationId xmlns:a16="http://schemas.microsoft.com/office/drawing/2014/main" id="{C410778D-52F3-4DF6-99CD-EDB156DF9722}"/>
                </a:ext>
              </a:extLst>
            </p:cNvPr>
            <p:cNvGrpSpPr/>
            <p:nvPr/>
          </p:nvGrpSpPr>
          <p:grpSpPr>
            <a:xfrm>
              <a:off x="7835704" y="3882992"/>
              <a:ext cx="2813537" cy="1128939"/>
              <a:chOff x="7835704" y="3882992"/>
              <a:chExt cx="2813537" cy="1128939"/>
            </a:xfrm>
          </p:grpSpPr>
          <p:cxnSp>
            <p:nvCxnSpPr>
              <p:cNvPr id="37" name="Straight Connector 36">
                <a:extLst>
                  <a:ext uri="{FF2B5EF4-FFF2-40B4-BE49-F238E27FC236}">
                    <a16:creationId xmlns:a16="http://schemas.microsoft.com/office/drawing/2014/main" id="{057ADDAE-40CE-45D0-862E-243C6D27827F}"/>
                  </a:ext>
                </a:extLst>
              </p:cNvPr>
              <p:cNvCxnSpPr>
                <a:cxnSpLocks/>
              </p:cNvCxnSpPr>
              <p:nvPr/>
            </p:nvCxnSpPr>
            <p:spPr>
              <a:xfrm>
                <a:off x="7835704" y="4059104"/>
                <a:ext cx="112544" cy="9528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9EA253E-1ED0-492C-8833-A60CBE548038}"/>
                  </a:ext>
                </a:extLst>
              </p:cNvPr>
              <p:cNvCxnSpPr>
                <a:cxnSpLocks/>
              </p:cNvCxnSpPr>
              <p:nvPr/>
            </p:nvCxnSpPr>
            <p:spPr>
              <a:xfrm flipV="1">
                <a:off x="7948248" y="3882992"/>
                <a:ext cx="159048" cy="11289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FA5E1-CC0B-45D9-A44D-075D5880647C}"/>
                  </a:ext>
                </a:extLst>
              </p:cNvPr>
              <p:cNvCxnSpPr>
                <a:cxnSpLocks/>
              </p:cNvCxnSpPr>
              <p:nvPr/>
            </p:nvCxnSpPr>
            <p:spPr>
              <a:xfrm>
                <a:off x="8102994" y="3882992"/>
                <a:ext cx="25462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D5059857-AC7D-4A5B-8833-2A31CC15607C}"/>
              </a:ext>
            </a:extLst>
          </p:cNvPr>
          <p:cNvSpPr txBox="1"/>
          <p:nvPr/>
        </p:nvSpPr>
        <p:spPr>
          <a:xfrm>
            <a:off x="7311006" y="2459504"/>
            <a:ext cx="3872810" cy="1938992"/>
          </a:xfrm>
          <a:prstGeom prst="rect">
            <a:avLst/>
          </a:prstGeom>
          <a:noFill/>
        </p:spPr>
        <p:txBody>
          <a:bodyPr wrap="square" rtlCol="0">
            <a:spAutoFit/>
          </a:bodyPr>
          <a:lstStyle/>
          <a:p>
            <a:r>
              <a:rPr lang="en-US" sz="2400" dirty="0">
                <a:solidFill>
                  <a:srgbClr val="FF0000"/>
                </a:solidFill>
              </a:rPr>
              <a:t>The drain time is determined by calculating the time it takes the water to move out of the tube (2.5 meters for the full-scale flow test).</a:t>
            </a:r>
          </a:p>
        </p:txBody>
      </p:sp>
      <p:sp>
        <p:nvSpPr>
          <p:cNvPr id="3" name="Slide Number Placeholder 2">
            <a:extLst>
              <a:ext uri="{FF2B5EF4-FFF2-40B4-BE49-F238E27FC236}">
                <a16:creationId xmlns:a16="http://schemas.microsoft.com/office/drawing/2014/main" id="{D2C5066A-8F16-4903-B12D-4F409E8B6CC9}"/>
              </a:ext>
            </a:extLst>
          </p:cNvPr>
          <p:cNvSpPr>
            <a:spLocks noGrp="1"/>
          </p:cNvSpPr>
          <p:nvPr>
            <p:ph type="sldNum" sz="quarter" idx="12"/>
          </p:nvPr>
        </p:nvSpPr>
        <p:spPr/>
        <p:txBody>
          <a:bodyPr/>
          <a:lstStyle/>
          <a:p>
            <a:fld id="{76C2B03D-8C30-4030-B92D-2B496288BEF5}" type="slidenum">
              <a:rPr lang="en-US" smtClean="0"/>
              <a:t>40</a:t>
            </a:fld>
            <a:endParaRPr lang="en-US"/>
          </a:p>
        </p:txBody>
      </p:sp>
    </p:spTree>
    <p:extLst>
      <p:ext uri="{BB962C8B-B14F-4D97-AF65-F5344CB8AC3E}">
        <p14:creationId xmlns:p14="http://schemas.microsoft.com/office/powerpoint/2010/main" val="65879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F178E973-AEE9-4A80-AAA2-4B63EFA3130C}"/>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Full-scale Flume  </a:t>
            </a:r>
            <a:r>
              <a:rPr lang="en-US" sz="2000" dirty="0">
                <a:solidFill>
                  <a:srgbClr val="FF0000"/>
                </a:solidFill>
              </a:rPr>
              <a:t>(5 Deg Incline)</a:t>
            </a:r>
          </a:p>
        </p:txBody>
      </p:sp>
      <p:grpSp>
        <p:nvGrpSpPr>
          <p:cNvPr id="6" name="Group 5">
            <a:extLst>
              <a:ext uri="{FF2B5EF4-FFF2-40B4-BE49-F238E27FC236}">
                <a16:creationId xmlns:a16="http://schemas.microsoft.com/office/drawing/2014/main" id="{8D49EE6A-DD48-44F4-9651-E8A2505ED081}"/>
              </a:ext>
            </a:extLst>
          </p:cNvPr>
          <p:cNvGrpSpPr/>
          <p:nvPr/>
        </p:nvGrpSpPr>
        <p:grpSpPr>
          <a:xfrm>
            <a:off x="1050218" y="3076233"/>
            <a:ext cx="10344778" cy="1794870"/>
            <a:chOff x="1050218" y="3076233"/>
            <a:chExt cx="10344778" cy="1794870"/>
          </a:xfrm>
        </p:grpSpPr>
        <p:sp>
          <p:nvSpPr>
            <p:cNvPr id="89" name="TextBox 88">
              <a:extLst>
                <a:ext uri="{FF2B5EF4-FFF2-40B4-BE49-F238E27FC236}">
                  <a16:creationId xmlns:a16="http://schemas.microsoft.com/office/drawing/2014/main" id="{313F1034-5709-4EF4-B163-E15131668A67}"/>
                </a:ext>
              </a:extLst>
            </p:cNvPr>
            <p:cNvSpPr txBox="1"/>
            <p:nvPr/>
          </p:nvSpPr>
          <p:spPr>
            <a:xfrm>
              <a:off x="1570718" y="3541320"/>
              <a:ext cx="5013158" cy="461665"/>
            </a:xfrm>
            <a:prstGeom prst="rect">
              <a:avLst/>
            </a:prstGeom>
            <a:noFill/>
          </p:spPr>
          <p:txBody>
            <a:bodyPr wrap="square" rtlCol="0">
              <a:spAutoFit/>
            </a:bodyPr>
            <a:lstStyle/>
            <a:p>
              <a:r>
                <a:rPr lang="en-US" sz="2400" dirty="0"/>
                <a:t>Flow Rate   =  Velocity  x  Area</a:t>
              </a:r>
              <a:endParaRPr lang="en-US" sz="2400" dirty="0">
                <a:solidFill>
                  <a:srgbClr val="7030A0"/>
                </a:solidFill>
              </a:endParaRPr>
            </a:p>
          </p:txBody>
        </p:sp>
        <p:sp>
          <p:nvSpPr>
            <p:cNvPr id="90" name="TextBox 89">
              <a:extLst>
                <a:ext uri="{FF2B5EF4-FFF2-40B4-BE49-F238E27FC236}">
                  <a16:creationId xmlns:a16="http://schemas.microsoft.com/office/drawing/2014/main" id="{8604A234-B4BF-4E18-878D-55FA90A39319}"/>
                </a:ext>
              </a:extLst>
            </p:cNvPr>
            <p:cNvSpPr txBox="1"/>
            <p:nvPr/>
          </p:nvSpPr>
          <p:spPr>
            <a:xfrm>
              <a:off x="1570718" y="3966287"/>
              <a:ext cx="5013158" cy="461665"/>
            </a:xfrm>
            <a:prstGeom prst="rect">
              <a:avLst/>
            </a:prstGeom>
            <a:noFill/>
          </p:spPr>
          <p:txBody>
            <a:bodyPr wrap="square" rtlCol="0">
              <a:spAutoFit/>
            </a:bodyPr>
            <a:lstStyle/>
            <a:p>
              <a:r>
                <a:rPr lang="en-US" sz="2400" dirty="0"/>
                <a:t>Flow Rate   =  </a:t>
              </a:r>
              <a:r>
                <a:rPr lang="en-US" sz="2400" dirty="0">
                  <a:solidFill>
                    <a:srgbClr val="7030A0"/>
                  </a:solidFill>
                </a:rPr>
                <a:t>2.0 m/sec  </a:t>
              </a:r>
              <a:r>
                <a:rPr lang="en-US" sz="2400" dirty="0"/>
                <a:t>x  0.0079 m</a:t>
              </a:r>
              <a:r>
                <a:rPr lang="en-US" sz="2400" baseline="30000" dirty="0"/>
                <a:t>2</a:t>
              </a:r>
              <a:endParaRPr lang="en-US" sz="2400" baseline="30000" dirty="0">
                <a:solidFill>
                  <a:srgbClr val="7030A0"/>
                </a:solidFill>
              </a:endParaRPr>
            </a:p>
          </p:txBody>
        </p:sp>
        <p:sp>
          <p:nvSpPr>
            <p:cNvPr id="91" name="TextBox 90">
              <a:extLst>
                <a:ext uri="{FF2B5EF4-FFF2-40B4-BE49-F238E27FC236}">
                  <a16:creationId xmlns:a16="http://schemas.microsoft.com/office/drawing/2014/main" id="{CBEEE8A2-B416-438B-97F4-359B09B3227A}"/>
                </a:ext>
              </a:extLst>
            </p:cNvPr>
            <p:cNvSpPr txBox="1"/>
            <p:nvPr/>
          </p:nvSpPr>
          <p:spPr>
            <a:xfrm>
              <a:off x="1570718" y="4409438"/>
              <a:ext cx="5013158" cy="461665"/>
            </a:xfrm>
            <a:prstGeom prst="rect">
              <a:avLst/>
            </a:prstGeom>
            <a:noFill/>
          </p:spPr>
          <p:txBody>
            <a:bodyPr wrap="square" rtlCol="0">
              <a:spAutoFit/>
            </a:bodyPr>
            <a:lstStyle/>
            <a:p>
              <a:r>
                <a:rPr lang="en-US" sz="2400" dirty="0"/>
                <a:t>Flow Rate   =  0.016  m</a:t>
              </a:r>
              <a:r>
                <a:rPr lang="en-US" sz="2400" baseline="30000" dirty="0"/>
                <a:t>3</a:t>
              </a:r>
              <a:r>
                <a:rPr lang="en-US" sz="2400" dirty="0"/>
                <a:t>/sec   (</a:t>
              </a:r>
              <a:r>
                <a:rPr lang="en-US" sz="2400" b="1" dirty="0"/>
                <a:t>16 L/sec</a:t>
              </a:r>
              <a:r>
                <a:rPr lang="en-US" sz="2400" dirty="0"/>
                <a:t>)</a:t>
              </a:r>
              <a:endParaRPr lang="en-US" sz="2400" dirty="0">
                <a:solidFill>
                  <a:srgbClr val="7030A0"/>
                </a:solidFill>
              </a:endParaRPr>
            </a:p>
          </p:txBody>
        </p:sp>
        <p:sp>
          <p:nvSpPr>
            <p:cNvPr id="75" name="TextBox 74">
              <a:extLst>
                <a:ext uri="{FF2B5EF4-FFF2-40B4-BE49-F238E27FC236}">
                  <a16:creationId xmlns:a16="http://schemas.microsoft.com/office/drawing/2014/main" id="{3348B203-1D6F-4326-8CBB-4CAA35BDE03E}"/>
                </a:ext>
              </a:extLst>
            </p:cNvPr>
            <p:cNvSpPr txBox="1"/>
            <p:nvPr/>
          </p:nvSpPr>
          <p:spPr>
            <a:xfrm>
              <a:off x="1050218" y="3076233"/>
              <a:ext cx="5786881" cy="461665"/>
            </a:xfrm>
            <a:prstGeom prst="rect">
              <a:avLst/>
            </a:prstGeom>
            <a:noFill/>
          </p:spPr>
          <p:txBody>
            <a:bodyPr wrap="square" rtlCol="0">
              <a:spAutoFit/>
            </a:bodyPr>
            <a:lstStyle/>
            <a:p>
              <a:r>
                <a:rPr lang="en-US" sz="2400" b="1" dirty="0"/>
                <a:t>Theoretical Average Volumetric Flow Rate: </a:t>
              </a:r>
            </a:p>
          </p:txBody>
        </p:sp>
        <p:sp>
          <p:nvSpPr>
            <p:cNvPr id="2" name="TextBox 1">
              <a:extLst>
                <a:ext uri="{FF2B5EF4-FFF2-40B4-BE49-F238E27FC236}">
                  <a16:creationId xmlns:a16="http://schemas.microsoft.com/office/drawing/2014/main" id="{DDFD6FEE-3E5A-48BE-AEAD-2079AC7E3DB7}"/>
                </a:ext>
              </a:extLst>
            </p:cNvPr>
            <p:cNvSpPr txBox="1"/>
            <p:nvPr/>
          </p:nvSpPr>
          <p:spPr>
            <a:xfrm>
              <a:off x="7427908" y="3393097"/>
              <a:ext cx="3967088" cy="1323439"/>
            </a:xfrm>
            <a:prstGeom prst="rect">
              <a:avLst/>
            </a:prstGeom>
            <a:noFill/>
          </p:spPr>
          <p:txBody>
            <a:bodyPr wrap="square" rtlCol="0">
              <a:spAutoFit/>
            </a:bodyPr>
            <a:lstStyle/>
            <a:p>
              <a:r>
                <a:rPr lang="en-US" sz="2000" dirty="0"/>
                <a:t>Multiplying the maximum flow velocity by the cross-sectional area of the tube yields an approximate maximum volumetric flow rate.  </a:t>
              </a:r>
            </a:p>
          </p:txBody>
        </p:sp>
      </p:grpSp>
      <p:grpSp>
        <p:nvGrpSpPr>
          <p:cNvPr id="5" name="Group 4">
            <a:extLst>
              <a:ext uri="{FF2B5EF4-FFF2-40B4-BE49-F238E27FC236}">
                <a16:creationId xmlns:a16="http://schemas.microsoft.com/office/drawing/2014/main" id="{FD1A5D8F-2711-4219-A1F5-FC8C10CF563B}"/>
              </a:ext>
            </a:extLst>
          </p:cNvPr>
          <p:cNvGrpSpPr/>
          <p:nvPr/>
        </p:nvGrpSpPr>
        <p:grpSpPr>
          <a:xfrm>
            <a:off x="1050219" y="935162"/>
            <a:ext cx="10344777" cy="1832144"/>
            <a:chOff x="1050219" y="935162"/>
            <a:chExt cx="10344777" cy="1832144"/>
          </a:xfrm>
        </p:grpSpPr>
        <p:sp>
          <p:nvSpPr>
            <p:cNvPr id="65" name="TextBox 64">
              <a:extLst>
                <a:ext uri="{FF2B5EF4-FFF2-40B4-BE49-F238E27FC236}">
                  <a16:creationId xmlns:a16="http://schemas.microsoft.com/office/drawing/2014/main" id="{C64C62A1-EDC4-4210-A432-9FD82B446B88}"/>
                </a:ext>
              </a:extLst>
            </p:cNvPr>
            <p:cNvSpPr txBox="1"/>
            <p:nvPr/>
          </p:nvSpPr>
          <p:spPr>
            <a:xfrm>
              <a:off x="1535658" y="1433723"/>
              <a:ext cx="5013158" cy="461665"/>
            </a:xfrm>
            <a:prstGeom prst="rect">
              <a:avLst/>
            </a:prstGeom>
            <a:noFill/>
          </p:spPr>
          <p:txBody>
            <a:bodyPr wrap="square" rtlCol="0">
              <a:spAutoFit/>
            </a:bodyPr>
            <a:lstStyle/>
            <a:p>
              <a:r>
                <a:rPr lang="en-US" sz="2400" dirty="0"/>
                <a:t>Velocity   =   Accel  x  Drain Time</a:t>
              </a:r>
            </a:p>
          </p:txBody>
        </p:sp>
        <p:sp>
          <p:nvSpPr>
            <p:cNvPr id="87" name="TextBox 86">
              <a:extLst>
                <a:ext uri="{FF2B5EF4-FFF2-40B4-BE49-F238E27FC236}">
                  <a16:creationId xmlns:a16="http://schemas.microsoft.com/office/drawing/2014/main" id="{784E392B-BA05-483B-8E87-8B4281A749FA}"/>
                </a:ext>
              </a:extLst>
            </p:cNvPr>
            <p:cNvSpPr txBox="1"/>
            <p:nvPr/>
          </p:nvSpPr>
          <p:spPr>
            <a:xfrm>
              <a:off x="1535658" y="1869383"/>
              <a:ext cx="5013158" cy="461665"/>
            </a:xfrm>
            <a:prstGeom prst="rect">
              <a:avLst/>
            </a:prstGeom>
            <a:noFill/>
          </p:spPr>
          <p:txBody>
            <a:bodyPr wrap="square" rtlCol="0">
              <a:spAutoFit/>
            </a:bodyPr>
            <a:lstStyle/>
            <a:p>
              <a:r>
                <a:rPr lang="en-US" sz="2400" dirty="0"/>
                <a:t>Velocity   =   </a:t>
              </a:r>
              <a:r>
                <a:rPr lang="en-US" sz="2400" dirty="0">
                  <a:solidFill>
                    <a:srgbClr val="00B050"/>
                  </a:solidFill>
                </a:rPr>
                <a:t>0.85  m/sec</a:t>
              </a:r>
              <a:r>
                <a:rPr lang="en-US" sz="2400" baseline="30000" dirty="0">
                  <a:solidFill>
                    <a:srgbClr val="00B050"/>
                  </a:solidFill>
                </a:rPr>
                <a:t>2</a:t>
              </a:r>
              <a:r>
                <a:rPr lang="en-US" sz="2400" dirty="0"/>
                <a:t>  x  </a:t>
              </a:r>
              <a:r>
                <a:rPr lang="en-US" sz="2400" dirty="0">
                  <a:solidFill>
                    <a:srgbClr val="0070C0"/>
                  </a:solidFill>
                </a:rPr>
                <a:t>2.4 sec</a:t>
              </a:r>
            </a:p>
          </p:txBody>
        </p:sp>
        <p:sp>
          <p:nvSpPr>
            <p:cNvPr id="88" name="TextBox 87">
              <a:extLst>
                <a:ext uri="{FF2B5EF4-FFF2-40B4-BE49-F238E27FC236}">
                  <a16:creationId xmlns:a16="http://schemas.microsoft.com/office/drawing/2014/main" id="{E5D9A7CB-B89D-4E11-B39F-BA38A681944C}"/>
                </a:ext>
              </a:extLst>
            </p:cNvPr>
            <p:cNvSpPr txBox="1"/>
            <p:nvPr/>
          </p:nvSpPr>
          <p:spPr>
            <a:xfrm>
              <a:off x="1535658" y="2305641"/>
              <a:ext cx="5013158" cy="461665"/>
            </a:xfrm>
            <a:prstGeom prst="rect">
              <a:avLst/>
            </a:prstGeom>
            <a:noFill/>
          </p:spPr>
          <p:txBody>
            <a:bodyPr wrap="square" rtlCol="0">
              <a:spAutoFit/>
            </a:bodyPr>
            <a:lstStyle/>
            <a:p>
              <a:r>
                <a:rPr lang="en-US" sz="2400" dirty="0"/>
                <a:t>Velocity   =   </a:t>
              </a:r>
              <a:r>
                <a:rPr lang="en-US" sz="2400" dirty="0">
                  <a:solidFill>
                    <a:srgbClr val="7030A0"/>
                  </a:solidFill>
                </a:rPr>
                <a:t>2.0  m/sec</a:t>
              </a:r>
            </a:p>
          </p:txBody>
        </p:sp>
        <p:sp>
          <p:nvSpPr>
            <p:cNvPr id="74" name="TextBox 73">
              <a:extLst>
                <a:ext uri="{FF2B5EF4-FFF2-40B4-BE49-F238E27FC236}">
                  <a16:creationId xmlns:a16="http://schemas.microsoft.com/office/drawing/2014/main" id="{171AC456-0DF6-44B6-8A39-8B05C2A385D7}"/>
                </a:ext>
              </a:extLst>
            </p:cNvPr>
            <p:cNvSpPr txBox="1"/>
            <p:nvPr/>
          </p:nvSpPr>
          <p:spPr>
            <a:xfrm>
              <a:off x="1050219" y="935162"/>
              <a:ext cx="5013158" cy="461665"/>
            </a:xfrm>
            <a:prstGeom prst="rect">
              <a:avLst/>
            </a:prstGeom>
            <a:noFill/>
          </p:spPr>
          <p:txBody>
            <a:bodyPr wrap="square" rtlCol="0">
              <a:spAutoFit/>
            </a:bodyPr>
            <a:lstStyle/>
            <a:p>
              <a:r>
                <a:rPr lang="en-US" sz="2400" b="1" dirty="0"/>
                <a:t>Theoretical Maximum Flow Velocity:</a:t>
              </a:r>
            </a:p>
          </p:txBody>
        </p:sp>
        <p:sp>
          <p:nvSpPr>
            <p:cNvPr id="3" name="TextBox 2">
              <a:extLst>
                <a:ext uri="{FF2B5EF4-FFF2-40B4-BE49-F238E27FC236}">
                  <a16:creationId xmlns:a16="http://schemas.microsoft.com/office/drawing/2014/main" id="{9D040F44-31B7-4902-BAC4-DACDC4A39248}"/>
                </a:ext>
              </a:extLst>
            </p:cNvPr>
            <p:cNvSpPr txBox="1"/>
            <p:nvPr/>
          </p:nvSpPr>
          <p:spPr>
            <a:xfrm>
              <a:off x="7427907" y="1315385"/>
              <a:ext cx="3967089" cy="1015663"/>
            </a:xfrm>
            <a:prstGeom prst="rect">
              <a:avLst/>
            </a:prstGeom>
            <a:noFill/>
          </p:spPr>
          <p:txBody>
            <a:bodyPr wrap="square" rtlCol="0">
              <a:spAutoFit/>
            </a:bodyPr>
            <a:lstStyle/>
            <a:p>
              <a:r>
                <a:rPr lang="en-US" sz="2000" dirty="0"/>
                <a:t>This is the theoretical velocity of the last bit of water as it flows out of the tube.</a:t>
              </a:r>
            </a:p>
          </p:txBody>
        </p:sp>
      </p:grpSp>
      <p:sp>
        <p:nvSpPr>
          <p:cNvPr id="4" name="TextBox 3">
            <a:extLst>
              <a:ext uri="{FF2B5EF4-FFF2-40B4-BE49-F238E27FC236}">
                <a16:creationId xmlns:a16="http://schemas.microsoft.com/office/drawing/2014/main" id="{5231CDB2-F225-4A55-BEAF-3AC36A53343C}"/>
              </a:ext>
            </a:extLst>
          </p:cNvPr>
          <p:cNvSpPr txBox="1"/>
          <p:nvPr/>
        </p:nvSpPr>
        <p:spPr>
          <a:xfrm>
            <a:off x="1050218" y="5058517"/>
            <a:ext cx="10218004" cy="1200329"/>
          </a:xfrm>
          <a:prstGeom prst="rect">
            <a:avLst/>
          </a:prstGeom>
          <a:noFill/>
        </p:spPr>
        <p:txBody>
          <a:bodyPr wrap="square" rtlCol="0">
            <a:spAutoFit/>
          </a:bodyPr>
          <a:lstStyle/>
          <a:p>
            <a:pPr algn="ctr"/>
            <a:r>
              <a:rPr lang="en-US" sz="2400" dirty="0">
                <a:solidFill>
                  <a:srgbClr val="FF0000"/>
                </a:solidFill>
              </a:rPr>
              <a:t>This estimate assumes the water is moving through the tube as a homogeneous cylinder – which is unrealistic.  However, the approach generates a reasonable first approximation for the maximum volumetric flow rate.</a:t>
            </a:r>
          </a:p>
        </p:txBody>
      </p:sp>
      <p:sp>
        <p:nvSpPr>
          <p:cNvPr id="7" name="Slide Number Placeholder 6">
            <a:extLst>
              <a:ext uri="{FF2B5EF4-FFF2-40B4-BE49-F238E27FC236}">
                <a16:creationId xmlns:a16="http://schemas.microsoft.com/office/drawing/2014/main" id="{31003AE4-E1B5-47BC-B3CB-491E4C44EA60}"/>
              </a:ext>
            </a:extLst>
          </p:cNvPr>
          <p:cNvSpPr>
            <a:spLocks noGrp="1"/>
          </p:cNvSpPr>
          <p:nvPr>
            <p:ph type="sldNum" sz="quarter" idx="12"/>
          </p:nvPr>
        </p:nvSpPr>
        <p:spPr/>
        <p:txBody>
          <a:bodyPr/>
          <a:lstStyle/>
          <a:p>
            <a:fld id="{76C2B03D-8C30-4030-B92D-2B496288BEF5}" type="slidenum">
              <a:rPr lang="en-US" smtClean="0"/>
              <a:t>41</a:t>
            </a:fld>
            <a:endParaRPr lang="en-US"/>
          </a:p>
        </p:txBody>
      </p:sp>
    </p:spTree>
    <p:extLst>
      <p:ext uri="{BB962C8B-B14F-4D97-AF65-F5344CB8AC3E}">
        <p14:creationId xmlns:p14="http://schemas.microsoft.com/office/powerpoint/2010/main" val="43403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FDE7C6-EC4D-4DCD-97F1-2989DF75062A}"/>
              </a:ext>
            </a:extLst>
          </p:cNvPr>
          <p:cNvSpPr txBox="1"/>
          <p:nvPr/>
        </p:nvSpPr>
        <p:spPr>
          <a:xfrm>
            <a:off x="633046" y="902343"/>
            <a:ext cx="6865034" cy="1323439"/>
          </a:xfrm>
          <a:prstGeom prst="rect">
            <a:avLst/>
          </a:prstGeom>
          <a:noFill/>
        </p:spPr>
        <p:txBody>
          <a:bodyPr wrap="square" rtlCol="0">
            <a:spAutoFit/>
          </a:bodyPr>
          <a:lstStyle/>
          <a:p>
            <a:r>
              <a:rPr lang="en-US" sz="2000" dirty="0"/>
              <a:t>The incline plane equations can be incorporated into a simple spreadsheet to aid in determining the proper water volume and incline needed for the test.  The spreadsheet calculates the drain time as well as the flow velocity and flow rate over time.</a:t>
            </a:r>
          </a:p>
        </p:txBody>
      </p:sp>
      <p:sp>
        <p:nvSpPr>
          <p:cNvPr id="3" name="TextBox 2">
            <a:extLst>
              <a:ext uri="{FF2B5EF4-FFF2-40B4-BE49-F238E27FC236}">
                <a16:creationId xmlns:a16="http://schemas.microsoft.com/office/drawing/2014/main" id="{76B9ED8C-363B-4C25-8D83-EA8939E3B441}"/>
              </a:ext>
            </a:extLst>
          </p:cNvPr>
          <p:cNvSpPr txBox="1"/>
          <p:nvPr/>
        </p:nvSpPr>
        <p:spPr>
          <a:xfrm>
            <a:off x="1071492" y="2382111"/>
            <a:ext cx="5322277" cy="400110"/>
          </a:xfrm>
          <a:prstGeom prst="rect">
            <a:avLst/>
          </a:prstGeom>
          <a:noFill/>
        </p:spPr>
        <p:txBody>
          <a:bodyPr wrap="square" rtlCol="0">
            <a:spAutoFit/>
          </a:bodyPr>
          <a:lstStyle/>
          <a:p>
            <a:r>
              <a:rPr lang="en-US" sz="2000" dirty="0"/>
              <a:t>Acceleration   =   9.8 m/sec2  *  Sin (</a:t>
            </a:r>
            <a:r>
              <a:rPr lang="el-GR" sz="2000" dirty="0"/>
              <a:t>ϴ</a:t>
            </a:r>
            <a:r>
              <a:rPr lang="en-US" sz="2000" dirty="0"/>
              <a:t>)</a:t>
            </a:r>
            <a:endParaRPr lang="en-US" sz="2000" baseline="30000" dirty="0"/>
          </a:p>
        </p:txBody>
      </p:sp>
      <p:sp>
        <p:nvSpPr>
          <p:cNvPr id="4" name="TextBox 3">
            <a:extLst>
              <a:ext uri="{FF2B5EF4-FFF2-40B4-BE49-F238E27FC236}">
                <a16:creationId xmlns:a16="http://schemas.microsoft.com/office/drawing/2014/main" id="{4A37BA2A-3EFE-4804-BA66-FBA4A1CFD6F1}"/>
              </a:ext>
            </a:extLst>
          </p:cNvPr>
          <p:cNvSpPr txBox="1"/>
          <p:nvPr/>
        </p:nvSpPr>
        <p:spPr>
          <a:xfrm>
            <a:off x="1083214" y="4439698"/>
            <a:ext cx="4754880" cy="400110"/>
          </a:xfrm>
          <a:prstGeom prst="rect">
            <a:avLst/>
          </a:prstGeom>
          <a:noFill/>
        </p:spPr>
        <p:txBody>
          <a:bodyPr wrap="square" rtlCol="0">
            <a:spAutoFit/>
          </a:bodyPr>
          <a:lstStyle/>
          <a:p>
            <a:r>
              <a:rPr lang="en-US" sz="2000" dirty="0"/>
              <a:t>Velocity (m/sec)  =   Acceleration  x  Time</a:t>
            </a:r>
          </a:p>
        </p:txBody>
      </p:sp>
      <p:sp>
        <p:nvSpPr>
          <p:cNvPr id="8" name="TextBox 7">
            <a:extLst>
              <a:ext uri="{FF2B5EF4-FFF2-40B4-BE49-F238E27FC236}">
                <a16:creationId xmlns:a16="http://schemas.microsoft.com/office/drawing/2014/main" id="{651E66F2-C867-4797-B84F-63460211F186}"/>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Flow Velocity Spreadsheet </a:t>
            </a:r>
            <a:r>
              <a:rPr lang="en-US" sz="2000" dirty="0">
                <a:solidFill>
                  <a:srgbClr val="FF0000"/>
                </a:solidFill>
              </a:rPr>
              <a:t>(5 Deg Incline)</a:t>
            </a:r>
          </a:p>
        </p:txBody>
      </p:sp>
      <p:pic>
        <p:nvPicPr>
          <p:cNvPr id="9" name="Picture 8">
            <a:extLst>
              <a:ext uri="{FF2B5EF4-FFF2-40B4-BE49-F238E27FC236}">
                <a16:creationId xmlns:a16="http://schemas.microsoft.com/office/drawing/2014/main" id="{E55A1D02-859F-4D8B-B63B-8554F52B68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6112"/>
          <a:stretch/>
        </p:blipFill>
        <p:spPr>
          <a:xfrm>
            <a:off x="8118615" y="1018712"/>
            <a:ext cx="3149607" cy="5394623"/>
          </a:xfrm>
          <a:prstGeom prst="rect">
            <a:avLst/>
          </a:prstGeom>
        </p:spPr>
      </p:pic>
      <p:grpSp>
        <p:nvGrpSpPr>
          <p:cNvPr id="7" name="Group 6">
            <a:extLst>
              <a:ext uri="{FF2B5EF4-FFF2-40B4-BE49-F238E27FC236}">
                <a16:creationId xmlns:a16="http://schemas.microsoft.com/office/drawing/2014/main" id="{A79FA26A-279C-4303-875F-F6C463638414}"/>
              </a:ext>
            </a:extLst>
          </p:cNvPr>
          <p:cNvGrpSpPr/>
          <p:nvPr/>
        </p:nvGrpSpPr>
        <p:grpSpPr>
          <a:xfrm>
            <a:off x="7882349" y="2675788"/>
            <a:ext cx="3385873" cy="3776768"/>
            <a:chOff x="717455" y="2102829"/>
            <a:chExt cx="3385873" cy="3776768"/>
          </a:xfrm>
        </p:grpSpPr>
        <p:sp>
          <p:nvSpPr>
            <p:cNvPr id="10" name="Rectangle: Rounded Corners 9">
              <a:extLst>
                <a:ext uri="{FF2B5EF4-FFF2-40B4-BE49-F238E27FC236}">
                  <a16:creationId xmlns:a16="http://schemas.microsoft.com/office/drawing/2014/main" id="{D6E40034-5631-4558-8F03-872052575EA5}"/>
                </a:ext>
              </a:extLst>
            </p:cNvPr>
            <p:cNvSpPr/>
            <p:nvPr/>
          </p:nvSpPr>
          <p:spPr>
            <a:xfrm>
              <a:off x="717455" y="2102829"/>
              <a:ext cx="2419643" cy="3087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DCB6D80-EDAF-4B25-AEE2-15F86CF6BF70}"/>
                </a:ext>
              </a:extLst>
            </p:cNvPr>
            <p:cNvSpPr/>
            <p:nvPr/>
          </p:nvSpPr>
          <p:spPr>
            <a:xfrm>
              <a:off x="1023188" y="5570809"/>
              <a:ext cx="3080140" cy="3087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18EE6CD-30F4-4A96-A0AA-4113347291D0}"/>
              </a:ext>
            </a:extLst>
          </p:cNvPr>
          <p:cNvGrpSpPr/>
          <p:nvPr/>
        </p:nvGrpSpPr>
        <p:grpSpPr>
          <a:xfrm>
            <a:off x="1083214" y="2959390"/>
            <a:ext cx="4180041" cy="1015663"/>
            <a:chOff x="633046" y="2903118"/>
            <a:chExt cx="4180041" cy="1015663"/>
          </a:xfrm>
        </p:grpSpPr>
        <p:sp>
          <p:nvSpPr>
            <p:cNvPr id="13" name="TextBox 12">
              <a:extLst>
                <a:ext uri="{FF2B5EF4-FFF2-40B4-BE49-F238E27FC236}">
                  <a16:creationId xmlns:a16="http://schemas.microsoft.com/office/drawing/2014/main" id="{AD9AE505-30CC-421C-B6DF-368D58F78177}"/>
                </a:ext>
              </a:extLst>
            </p:cNvPr>
            <p:cNvSpPr txBox="1"/>
            <p:nvPr/>
          </p:nvSpPr>
          <p:spPr>
            <a:xfrm>
              <a:off x="633046" y="2903118"/>
              <a:ext cx="4180041" cy="1015663"/>
            </a:xfrm>
            <a:prstGeom prst="rect">
              <a:avLst/>
            </a:prstGeom>
            <a:noFill/>
          </p:spPr>
          <p:txBody>
            <a:bodyPr wrap="square" rtlCol="0">
              <a:spAutoFit/>
            </a:bodyPr>
            <a:lstStyle/>
            <a:p>
              <a:r>
                <a:rPr lang="en-US" sz="2000" dirty="0"/>
                <a:t>                                    2  x  Distance</a:t>
              </a:r>
            </a:p>
            <a:p>
              <a:r>
                <a:rPr lang="en-US" sz="2000" dirty="0"/>
                <a:t>Drain Time  =            ------------------</a:t>
              </a:r>
            </a:p>
            <a:p>
              <a:r>
                <a:rPr lang="en-US" sz="2000" dirty="0"/>
                <a:t>                                         Accel</a:t>
              </a:r>
            </a:p>
          </p:txBody>
        </p:sp>
        <p:grpSp>
          <p:nvGrpSpPr>
            <p:cNvPr id="14" name="Group 13">
              <a:extLst>
                <a:ext uri="{FF2B5EF4-FFF2-40B4-BE49-F238E27FC236}">
                  <a16:creationId xmlns:a16="http://schemas.microsoft.com/office/drawing/2014/main" id="{A51286AC-D2FE-46A1-8B2D-2B928D3F095A}"/>
                </a:ext>
              </a:extLst>
            </p:cNvPr>
            <p:cNvGrpSpPr/>
            <p:nvPr/>
          </p:nvGrpSpPr>
          <p:grpSpPr>
            <a:xfrm>
              <a:off x="2292752" y="2932403"/>
              <a:ext cx="2203937" cy="788994"/>
              <a:chOff x="7835704" y="3882992"/>
              <a:chExt cx="2203937" cy="788994"/>
            </a:xfrm>
          </p:grpSpPr>
          <p:cxnSp>
            <p:nvCxnSpPr>
              <p:cNvPr id="15" name="Straight Connector 14">
                <a:extLst>
                  <a:ext uri="{FF2B5EF4-FFF2-40B4-BE49-F238E27FC236}">
                    <a16:creationId xmlns:a16="http://schemas.microsoft.com/office/drawing/2014/main" id="{1C9AF07B-DD3B-4C2E-9DBB-63B43E4D332D}"/>
                  </a:ext>
                </a:extLst>
              </p:cNvPr>
              <p:cNvCxnSpPr>
                <a:cxnSpLocks/>
              </p:cNvCxnSpPr>
              <p:nvPr/>
            </p:nvCxnSpPr>
            <p:spPr>
              <a:xfrm>
                <a:off x="7835704" y="4059104"/>
                <a:ext cx="112544" cy="6128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8594E9-6227-4738-8C55-75D10434FBC6}"/>
                  </a:ext>
                </a:extLst>
              </p:cNvPr>
              <p:cNvCxnSpPr>
                <a:cxnSpLocks/>
              </p:cNvCxnSpPr>
              <p:nvPr/>
            </p:nvCxnSpPr>
            <p:spPr>
              <a:xfrm flipV="1">
                <a:off x="7948248" y="3882993"/>
                <a:ext cx="159048" cy="788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607741-B5E1-416B-AB32-70A717319E80}"/>
                  </a:ext>
                </a:extLst>
              </p:cNvPr>
              <p:cNvCxnSpPr>
                <a:cxnSpLocks/>
              </p:cNvCxnSpPr>
              <p:nvPr/>
            </p:nvCxnSpPr>
            <p:spPr>
              <a:xfrm>
                <a:off x="8102994" y="3882992"/>
                <a:ext cx="19366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 name="TextBox 19">
            <a:extLst>
              <a:ext uri="{FF2B5EF4-FFF2-40B4-BE49-F238E27FC236}">
                <a16:creationId xmlns:a16="http://schemas.microsoft.com/office/drawing/2014/main" id="{41861EBD-A43A-4359-8A12-A3B4BC9E7CE3}"/>
              </a:ext>
            </a:extLst>
          </p:cNvPr>
          <p:cNvSpPr txBox="1"/>
          <p:nvPr/>
        </p:nvSpPr>
        <p:spPr>
          <a:xfrm>
            <a:off x="1071492" y="4035233"/>
            <a:ext cx="2628313" cy="400110"/>
          </a:xfrm>
          <a:prstGeom prst="rect">
            <a:avLst/>
          </a:prstGeom>
          <a:noFill/>
        </p:spPr>
        <p:txBody>
          <a:bodyPr wrap="square" rtlCol="0">
            <a:spAutoFit/>
          </a:bodyPr>
          <a:lstStyle/>
          <a:p>
            <a:r>
              <a:rPr lang="en-US" sz="2000" dirty="0"/>
              <a:t>Time  =   Time + 0.2</a:t>
            </a:r>
          </a:p>
        </p:txBody>
      </p:sp>
      <p:sp>
        <p:nvSpPr>
          <p:cNvPr id="21" name="TextBox 20">
            <a:extLst>
              <a:ext uri="{FF2B5EF4-FFF2-40B4-BE49-F238E27FC236}">
                <a16:creationId xmlns:a16="http://schemas.microsoft.com/office/drawing/2014/main" id="{20033475-9E1E-4457-A0B9-073CAAD6CEFD}"/>
              </a:ext>
            </a:extLst>
          </p:cNvPr>
          <p:cNvSpPr txBox="1"/>
          <p:nvPr/>
        </p:nvSpPr>
        <p:spPr>
          <a:xfrm>
            <a:off x="1083214" y="4865748"/>
            <a:ext cx="5013158" cy="400110"/>
          </a:xfrm>
          <a:prstGeom prst="rect">
            <a:avLst/>
          </a:prstGeom>
          <a:noFill/>
        </p:spPr>
        <p:txBody>
          <a:bodyPr wrap="square" rtlCol="0">
            <a:spAutoFit/>
          </a:bodyPr>
          <a:lstStyle/>
          <a:p>
            <a:r>
              <a:rPr lang="en-US" sz="2000" dirty="0"/>
              <a:t>Flow Rate (m</a:t>
            </a:r>
            <a:r>
              <a:rPr lang="en-US" sz="2000" baseline="30000" dirty="0"/>
              <a:t>3</a:t>
            </a:r>
            <a:r>
              <a:rPr lang="en-US" sz="2000" dirty="0"/>
              <a:t>/sec)   =  Velocity  x  Area</a:t>
            </a:r>
            <a:endParaRPr lang="en-US" sz="2000" dirty="0">
              <a:solidFill>
                <a:srgbClr val="7030A0"/>
              </a:solidFill>
            </a:endParaRPr>
          </a:p>
        </p:txBody>
      </p:sp>
      <p:sp>
        <p:nvSpPr>
          <p:cNvPr id="22" name="TextBox 21">
            <a:extLst>
              <a:ext uri="{FF2B5EF4-FFF2-40B4-BE49-F238E27FC236}">
                <a16:creationId xmlns:a16="http://schemas.microsoft.com/office/drawing/2014/main" id="{8F1EB5B7-7F69-4290-A3CF-65F0B297C463}"/>
              </a:ext>
            </a:extLst>
          </p:cNvPr>
          <p:cNvSpPr txBox="1"/>
          <p:nvPr/>
        </p:nvSpPr>
        <p:spPr>
          <a:xfrm>
            <a:off x="1083214" y="5309838"/>
            <a:ext cx="5462954" cy="400110"/>
          </a:xfrm>
          <a:prstGeom prst="rect">
            <a:avLst/>
          </a:prstGeom>
          <a:noFill/>
        </p:spPr>
        <p:txBody>
          <a:bodyPr wrap="square" rtlCol="0">
            <a:spAutoFit/>
          </a:bodyPr>
          <a:lstStyle/>
          <a:p>
            <a:r>
              <a:rPr lang="en-US" sz="2000" dirty="0"/>
              <a:t>Flow Rate (L/sec)   =  Flow Rate (m</a:t>
            </a:r>
            <a:r>
              <a:rPr lang="en-US" sz="2000" baseline="30000" dirty="0"/>
              <a:t>3</a:t>
            </a:r>
            <a:r>
              <a:rPr lang="en-US" sz="2000" dirty="0"/>
              <a:t>/sec)  x  1000</a:t>
            </a:r>
            <a:endParaRPr lang="en-US" sz="2000" dirty="0">
              <a:solidFill>
                <a:srgbClr val="7030A0"/>
              </a:solidFill>
            </a:endParaRPr>
          </a:p>
        </p:txBody>
      </p:sp>
      <p:cxnSp>
        <p:nvCxnSpPr>
          <p:cNvPr id="24" name="Straight Arrow Connector 23">
            <a:extLst>
              <a:ext uri="{FF2B5EF4-FFF2-40B4-BE49-F238E27FC236}">
                <a16:creationId xmlns:a16="http://schemas.microsoft.com/office/drawing/2014/main" id="{78965E4B-E434-435E-BF67-B8E8CF551A2E}"/>
              </a:ext>
            </a:extLst>
          </p:cNvPr>
          <p:cNvCxnSpPr>
            <a:cxnSpLocks/>
          </p:cNvCxnSpPr>
          <p:nvPr/>
        </p:nvCxnSpPr>
        <p:spPr>
          <a:xfrm flipV="1">
            <a:off x="5359790" y="2438383"/>
            <a:ext cx="2702553" cy="1922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9BD12F-629E-4128-8353-D83404F498CF}"/>
              </a:ext>
            </a:extLst>
          </p:cNvPr>
          <p:cNvCxnSpPr>
            <a:cxnSpLocks/>
          </p:cNvCxnSpPr>
          <p:nvPr/>
        </p:nvCxnSpPr>
        <p:spPr>
          <a:xfrm flipV="1">
            <a:off x="5101603" y="2899210"/>
            <a:ext cx="2590968" cy="5297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9126EA28-5CFA-4F65-BD1E-75A569C132C9}"/>
              </a:ext>
            </a:extLst>
          </p:cNvPr>
          <p:cNvSpPr/>
          <p:nvPr/>
        </p:nvSpPr>
        <p:spPr>
          <a:xfrm>
            <a:off x="6393769" y="3975053"/>
            <a:ext cx="641637" cy="2168715"/>
          </a:xfrm>
          <a:prstGeom prst="rightBrace">
            <a:avLst>
              <a:gd name="adj1" fmla="val 33216"/>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ight Brace 25">
            <a:extLst>
              <a:ext uri="{FF2B5EF4-FFF2-40B4-BE49-F238E27FC236}">
                <a16:creationId xmlns:a16="http://schemas.microsoft.com/office/drawing/2014/main" id="{60921F8D-59D8-4973-87E5-ED5E6F5F63BB}"/>
              </a:ext>
            </a:extLst>
          </p:cNvPr>
          <p:cNvSpPr/>
          <p:nvPr/>
        </p:nvSpPr>
        <p:spPr>
          <a:xfrm rot="10800000">
            <a:off x="7251480" y="3975052"/>
            <a:ext cx="641637" cy="2168715"/>
          </a:xfrm>
          <a:prstGeom prst="rightBrace">
            <a:avLst>
              <a:gd name="adj1" fmla="val 33216"/>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E85057B-C1B4-4120-81E6-15DD3C981D31}"/>
              </a:ext>
            </a:extLst>
          </p:cNvPr>
          <p:cNvSpPr>
            <a:spLocks noGrp="1"/>
          </p:cNvSpPr>
          <p:nvPr>
            <p:ph type="sldNum" sz="quarter" idx="12"/>
          </p:nvPr>
        </p:nvSpPr>
        <p:spPr/>
        <p:txBody>
          <a:bodyPr/>
          <a:lstStyle/>
          <a:p>
            <a:fld id="{76C2B03D-8C30-4030-B92D-2B496288BEF5}" type="slidenum">
              <a:rPr lang="en-US" smtClean="0"/>
              <a:t>42</a:t>
            </a:fld>
            <a:endParaRPr lang="en-US"/>
          </a:p>
        </p:txBody>
      </p:sp>
    </p:spTree>
    <p:extLst>
      <p:ext uri="{BB962C8B-B14F-4D97-AF65-F5344CB8AC3E}">
        <p14:creationId xmlns:p14="http://schemas.microsoft.com/office/powerpoint/2010/main" val="19464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BBE2B-1017-461D-9907-4E7AA7DAC2B2}"/>
              </a:ext>
            </a:extLst>
          </p:cNvPr>
          <p:cNvSpPr txBox="1"/>
          <p:nvPr/>
        </p:nvSpPr>
        <p:spPr>
          <a:xfrm>
            <a:off x="6962665" y="3013501"/>
            <a:ext cx="4369870" cy="830997"/>
          </a:xfrm>
          <a:prstGeom prst="rect">
            <a:avLst/>
          </a:prstGeom>
          <a:noFill/>
        </p:spPr>
        <p:txBody>
          <a:bodyPr wrap="square" rtlCol="0">
            <a:spAutoFit/>
          </a:bodyPr>
          <a:lstStyle/>
          <a:p>
            <a:r>
              <a:rPr lang="en-US" sz="2400" dirty="0"/>
              <a:t>Gravity accelerates the water as it moves along the inclined tube.</a:t>
            </a:r>
          </a:p>
        </p:txBody>
      </p:sp>
      <p:sp>
        <p:nvSpPr>
          <p:cNvPr id="6" name="TextBox 5">
            <a:extLst>
              <a:ext uri="{FF2B5EF4-FFF2-40B4-BE49-F238E27FC236}">
                <a16:creationId xmlns:a16="http://schemas.microsoft.com/office/drawing/2014/main" id="{F387AA2E-F622-4F8D-B882-3FA214A92C81}"/>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Flow Velocity </a:t>
            </a:r>
            <a:r>
              <a:rPr lang="en-US" sz="2000" dirty="0">
                <a:solidFill>
                  <a:srgbClr val="FF0000"/>
                </a:solidFill>
              </a:rPr>
              <a:t>(5 Deg Incline)  </a:t>
            </a:r>
          </a:p>
        </p:txBody>
      </p:sp>
      <p:grpSp>
        <p:nvGrpSpPr>
          <p:cNvPr id="7" name="Group 6">
            <a:extLst>
              <a:ext uri="{FF2B5EF4-FFF2-40B4-BE49-F238E27FC236}">
                <a16:creationId xmlns:a16="http://schemas.microsoft.com/office/drawing/2014/main" id="{79760D34-8196-43A8-9D6A-1E0ED12BACB7}"/>
              </a:ext>
            </a:extLst>
          </p:cNvPr>
          <p:cNvGrpSpPr/>
          <p:nvPr/>
        </p:nvGrpSpPr>
        <p:grpSpPr>
          <a:xfrm>
            <a:off x="746923" y="1726531"/>
            <a:ext cx="5780482" cy="3605126"/>
            <a:chOff x="746923" y="1726531"/>
            <a:chExt cx="5780482" cy="3605126"/>
          </a:xfrm>
        </p:grpSpPr>
        <p:graphicFrame>
          <p:nvGraphicFramePr>
            <p:cNvPr id="13" name="Chart 12">
              <a:extLst>
                <a:ext uri="{FF2B5EF4-FFF2-40B4-BE49-F238E27FC236}">
                  <a16:creationId xmlns:a16="http://schemas.microsoft.com/office/drawing/2014/main" id="{E551D2F4-863F-4902-854C-C2FAC9193489}"/>
                </a:ext>
              </a:extLst>
            </p:cNvPr>
            <p:cNvGraphicFramePr>
              <a:graphicFrameLocks/>
            </p:cNvGraphicFramePr>
            <p:nvPr>
              <p:extLst>
                <p:ext uri="{D42A27DB-BD31-4B8C-83A1-F6EECF244321}">
                  <p14:modId xmlns:p14="http://schemas.microsoft.com/office/powerpoint/2010/main" val="3084352655"/>
                </p:ext>
              </p:extLst>
            </p:nvPr>
          </p:nvGraphicFramePr>
          <p:xfrm>
            <a:off x="746923" y="1726531"/>
            <a:ext cx="5780482" cy="360512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
              <a:extLst>
                <a:ext uri="{FF2B5EF4-FFF2-40B4-BE49-F238E27FC236}">
                  <a16:creationId xmlns:a16="http://schemas.microsoft.com/office/drawing/2014/main" id="{E2F947FF-5469-4748-A14F-F368413C1641}"/>
                </a:ext>
              </a:extLst>
            </p:cNvPr>
            <p:cNvSpPr txBox="1"/>
            <p:nvPr/>
          </p:nvSpPr>
          <p:spPr>
            <a:xfrm>
              <a:off x="3349679" y="2321692"/>
              <a:ext cx="1929094" cy="4491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Tube Drained</a:t>
              </a:r>
            </a:p>
          </p:txBody>
        </p:sp>
        <p:sp>
          <p:nvSpPr>
            <p:cNvPr id="12" name="TextBox 1">
              <a:extLst>
                <a:ext uri="{FF2B5EF4-FFF2-40B4-BE49-F238E27FC236}">
                  <a16:creationId xmlns:a16="http://schemas.microsoft.com/office/drawing/2014/main" id="{80CB4269-9CEB-4A0E-8DB9-F5A745E7ECF8}"/>
                </a:ext>
              </a:extLst>
            </p:cNvPr>
            <p:cNvSpPr txBox="1"/>
            <p:nvPr/>
          </p:nvSpPr>
          <p:spPr>
            <a:xfrm>
              <a:off x="2010055" y="4288729"/>
              <a:ext cx="2470433" cy="4491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Plug Pulled</a:t>
              </a:r>
            </a:p>
          </p:txBody>
        </p:sp>
      </p:grpSp>
      <p:sp>
        <p:nvSpPr>
          <p:cNvPr id="8" name="Slide Number Placeholder 7">
            <a:extLst>
              <a:ext uri="{FF2B5EF4-FFF2-40B4-BE49-F238E27FC236}">
                <a16:creationId xmlns:a16="http://schemas.microsoft.com/office/drawing/2014/main" id="{9189C2C9-3730-491B-B893-BC1C6AF974C1}"/>
              </a:ext>
            </a:extLst>
          </p:cNvPr>
          <p:cNvSpPr>
            <a:spLocks noGrp="1"/>
          </p:cNvSpPr>
          <p:nvPr>
            <p:ph type="sldNum" sz="quarter" idx="12"/>
          </p:nvPr>
        </p:nvSpPr>
        <p:spPr/>
        <p:txBody>
          <a:bodyPr/>
          <a:lstStyle/>
          <a:p>
            <a:fld id="{76C2B03D-8C30-4030-B92D-2B496288BEF5}" type="slidenum">
              <a:rPr lang="en-US" smtClean="0"/>
              <a:t>43</a:t>
            </a:fld>
            <a:endParaRPr lang="en-US"/>
          </a:p>
        </p:txBody>
      </p:sp>
    </p:spTree>
    <p:extLst>
      <p:ext uri="{BB962C8B-B14F-4D97-AF65-F5344CB8AC3E}">
        <p14:creationId xmlns:p14="http://schemas.microsoft.com/office/powerpoint/2010/main" val="97097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FC2A99-AA71-4C63-A876-32B6AF8C8C86}"/>
              </a:ext>
            </a:extLst>
          </p:cNvPr>
          <p:cNvSpPr txBox="1"/>
          <p:nvPr/>
        </p:nvSpPr>
        <p:spPr>
          <a:xfrm>
            <a:off x="6881916" y="2553837"/>
            <a:ext cx="4537704" cy="1569660"/>
          </a:xfrm>
          <a:prstGeom prst="rect">
            <a:avLst/>
          </a:prstGeom>
          <a:noFill/>
        </p:spPr>
        <p:txBody>
          <a:bodyPr wrap="square" rtlCol="0">
            <a:spAutoFit/>
          </a:bodyPr>
          <a:lstStyle/>
          <a:p>
            <a:r>
              <a:rPr lang="en-US" sz="2400" dirty="0"/>
              <a:t>The volumetric flow rate is obtained by multiplying the </a:t>
            </a:r>
            <a:r>
              <a:rPr lang="en-US" sz="2400" b="1" dirty="0"/>
              <a:t>flow velocity </a:t>
            </a:r>
            <a:r>
              <a:rPr lang="en-US" sz="2400" dirty="0"/>
              <a:t>by the </a:t>
            </a:r>
            <a:r>
              <a:rPr lang="en-US" sz="2400" b="1" dirty="0"/>
              <a:t>cross-sectional area </a:t>
            </a:r>
            <a:r>
              <a:rPr lang="en-US" sz="2400" dirty="0"/>
              <a:t>of the tube. </a:t>
            </a:r>
          </a:p>
        </p:txBody>
      </p:sp>
      <p:sp>
        <p:nvSpPr>
          <p:cNvPr id="7" name="TextBox 6">
            <a:extLst>
              <a:ext uri="{FF2B5EF4-FFF2-40B4-BE49-F238E27FC236}">
                <a16:creationId xmlns:a16="http://schemas.microsoft.com/office/drawing/2014/main" id="{ED4B6F77-FD47-4793-A005-176D70A8C931}"/>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Volumetric Flow Rate </a:t>
            </a:r>
            <a:r>
              <a:rPr lang="en-US" sz="2000" dirty="0">
                <a:solidFill>
                  <a:srgbClr val="FF0000"/>
                </a:solidFill>
              </a:rPr>
              <a:t>(5 Deg Incline)</a:t>
            </a:r>
          </a:p>
        </p:txBody>
      </p:sp>
      <p:grpSp>
        <p:nvGrpSpPr>
          <p:cNvPr id="15" name="Group 14">
            <a:extLst>
              <a:ext uri="{FF2B5EF4-FFF2-40B4-BE49-F238E27FC236}">
                <a16:creationId xmlns:a16="http://schemas.microsoft.com/office/drawing/2014/main" id="{D9AE6F77-6D49-4605-BD87-20D1333568EC}"/>
              </a:ext>
            </a:extLst>
          </p:cNvPr>
          <p:cNvGrpSpPr/>
          <p:nvPr/>
        </p:nvGrpSpPr>
        <p:grpSpPr>
          <a:xfrm>
            <a:off x="772380" y="1607457"/>
            <a:ext cx="5719521" cy="3643086"/>
            <a:chOff x="898993" y="1219200"/>
            <a:chExt cx="5719521" cy="3643086"/>
          </a:xfrm>
        </p:grpSpPr>
        <p:graphicFrame>
          <p:nvGraphicFramePr>
            <p:cNvPr id="12" name="Chart 11">
              <a:extLst>
                <a:ext uri="{FF2B5EF4-FFF2-40B4-BE49-F238E27FC236}">
                  <a16:creationId xmlns:a16="http://schemas.microsoft.com/office/drawing/2014/main" id="{90B5E32D-74B3-4474-BDEC-7E600903ED74}"/>
                </a:ext>
              </a:extLst>
            </p:cNvPr>
            <p:cNvGraphicFramePr>
              <a:graphicFrameLocks/>
            </p:cNvGraphicFramePr>
            <p:nvPr>
              <p:extLst>
                <p:ext uri="{D42A27DB-BD31-4B8C-83A1-F6EECF244321}">
                  <p14:modId xmlns:p14="http://schemas.microsoft.com/office/powerpoint/2010/main" val="954770398"/>
                </p:ext>
              </p:extLst>
            </p:nvPr>
          </p:nvGraphicFramePr>
          <p:xfrm>
            <a:off x="898993" y="1219200"/>
            <a:ext cx="5719521" cy="364308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
              <a:extLst>
                <a:ext uri="{FF2B5EF4-FFF2-40B4-BE49-F238E27FC236}">
                  <a16:creationId xmlns:a16="http://schemas.microsoft.com/office/drawing/2014/main" id="{A6D95995-0FC4-405F-B074-C038DE86C7FF}"/>
                </a:ext>
              </a:extLst>
            </p:cNvPr>
            <p:cNvSpPr txBox="1"/>
            <p:nvPr/>
          </p:nvSpPr>
          <p:spPr>
            <a:xfrm>
              <a:off x="3096644" y="1716401"/>
              <a:ext cx="1929094" cy="4491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Tube Drained</a:t>
              </a:r>
            </a:p>
          </p:txBody>
        </p:sp>
        <p:sp>
          <p:nvSpPr>
            <p:cNvPr id="14" name="TextBox 1">
              <a:extLst>
                <a:ext uri="{FF2B5EF4-FFF2-40B4-BE49-F238E27FC236}">
                  <a16:creationId xmlns:a16="http://schemas.microsoft.com/office/drawing/2014/main" id="{A10BBB80-5272-4FC8-8F88-0A86208B67DF}"/>
                </a:ext>
              </a:extLst>
            </p:cNvPr>
            <p:cNvSpPr txBox="1"/>
            <p:nvPr/>
          </p:nvSpPr>
          <p:spPr>
            <a:xfrm>
              <a:off x="2441999" y="3703807"/>
              <a:ext cx="2470433" cy="4491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t>Plug Pulled</a:t>
              </a:r>
            </a:p>
          </p:txBody>
        </p:sp>
      </p:grpSp>
      <p:sp>
        <p:nvSpPr>
          <p:cNvPr id="2" name="Slide Number Placeholder 1">
            <a:extLst>
              <a:ext uri="{FF2B5EF4-FFF2-40B4-BE49-F238E27FC236}">
                <a16:creationId xmlns:a16="http://schemas.microsoft.com/office/drawing/2014/main" id="{958EC71C-7796-404A-A951-1AC3109EA5CE}"/>
              </a:ext>
            </a:extLst>
          </p:cNvPr>
          <p:cNvSpPr>
            <a:spLocks noGrp="1"/>
          </p:cNvSpPr>
          <p:nvPr>
            <p:ph type="sldNum" sz="quarter" idx="12"/>
          </p:nvPr>
        </p:nvSpPr>
        <p:spPr/>
        <p:txBody>
          <a:bodyPr/>
          <a:lstStyle/>
          <a:p>
            <a:fld id="{76C2B03D-8C30-4030-B92D-2B496288BEF5}" type="slidenum">
              <a:rPr lang="en-US" smtClean="0"/>
              <a:t>44</a:t>
            </a:fld>
            <a:endParaRPr lang="en-US"/>
          </a:p>
        </p:txBody>
      </p:sp>
    </p:spTree>
    <p:extLst>
      <p:ext uri="{BB962C8B-B14F-4D97-AF65-F5344CB8AC3E}">
        <p14:creationId xmlns:p14="http://schemas.microsoft.com/office/powerpoint/2010/main" val="7529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D7D07C5B-641B-4766-B305-41278394F2CD}"/>
              </a:ext>
            </a:extLst>
          </p:cNvPr>
          <p:cNvSpPr/>
          <p:nvPr/>
        </p:nvSpPr>
        <p:spPr>
          <a:xfrm flipH="1">
            <a:off x="1645916" y="1983545"/>
            <a:ext cx="3756074" cy="2231893"/>
          </a:xfrm>
          <a:prstGeom prst="r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CFB445-664D-40C8-BAE5-6317382CD4C9}"/>
              </a:ext>
            </a:extLst>
          </p:cNvPr>
          <p:cNvSpPr txBox="1"/>
          <p:nvPr/>
        </p:nvSpPr>
        <p:spPr>
          <a:xfrm>
            <a:off x="6783437" y="1529831"/>
            <a:ext cx="4439230" cy="1569660"/>
          </a:xfrm>
          <a:prstGeom prst="rect">
            <a:avLst/>
          </a:prstGeom>
          <a:noFill/>
        </p:spPr>
        <p:txBody>
          <a:bodyPr wrap="square" rtlCol="0">
            <a:spAutoFit/>
          </a:bodyPr>
          <a:lstStyle/>
          <a:p>
            <a:r>
              <a:rPr lang="en-US" sz="2400" dirty="0"/>
              <a:t>The total volume of water that moves through the tube can be determined by calculating the area under the flow curve.</a:t>
            </a:r>
          </a:p>
        </p:txBody>
      </p:sp>
      <p:sp>
        <p:nvSpPr>
          <p:cNvPr id="5" name="TextBox 4">
            <a:extLst>
              <a:ext uri="{FF2B5EF4-FFF2-40B4-BE49-F238E27FC236}">
                <a16:creationId xmlns:a16="http://schemas.microsoft.com/office/drawing/2014/main" id="{80073BCE-E9D0-4CF4-B688-C3B9598C5ADB}"/>
              </a:ext>
            </a:extLst>
          </p:cNvPr>
          <p:cNvSpPr txBox="1"/>
          <p:nvPr/>
        </p:nvSpPr>
        <p:spPr>
          <a:xfrm>
            <a:off x="6783436" y="3277431"/>
            <a:ext cx="4979963" cy="1200329"/>
          </a:xfrm>
          <a:prstGeom prst="rect">
            <a:avLst/>
          </a:prstGeom>
          <a:noFill/>
        </p:spPr>
        <p:txBody>
          <a:bodyPr wrap="square" rtlCol="0">
            <a:spAutoFit/>
          </a:bodyPr>
          <a:lstStyle/>
          <a:p>
            <a:r>
              <a:rPr lang="en-US" sz="2400" dirty="0"/>
              <a:t>Volume  =  ½  x  base  x  height</a:t>
            </a:r>
          </a:p>
          <a:p>
            <a:r>
              <a:rPr lang="en-US" sz="2400" dirty="0"/>
              <a:t>Volume  =  ½  x  2.4 sec  x  16.1 L/sec</a:t>
            </a:r>
          </a:p>
          <a:p>
            <a:r>
              <a:rPr lang="en-US" sz="2400" b="1" dirty="0"/>
              <a:t>Volume  =  19.3 Liters</a:t>
            </a:r>
          </a:p>
        </p:txBody>
      </p:sp>
      <p:sp>
        <p:nvSpPr>
          <p:cNvPr id="6" name="TextBox 5">
            <a:extLst>
              <a:ext uri="{FF2B5EF4-FFF2-40B4-BE49-F238E27FC236}">
                <a16:creationId xmlns:a16="http://schemas.microsoft.com/office/drawing/2014/main" id="{7979F8B4-8DB1-4AFD-8CDF-2D1827486C69}"/>
              </a:ext>
            </a:extLst>
          </p:cNvPr>
          <p:cNvSpPr txBox="1"/>
          <p:nvPr/>
        </p:nvSpPr>
        <p:spPr>
          <a:xfrm>
            <a:off x="1000279" y="4991709"/>
            <a:ext cx="10577432" cy="1200329"/>
          </a:xfrm>
          <a:prstGeom prst="rect">
            <a:avLst/>
          </a:prstGeom>
          <a:noFill/>
        </p:spPr>
        <p:txBody>
          <a:bodyPr wrap="square" rtlCol="0">
            <a:spAutoFit/>
          </a:bodyPr>
          <a:lstStyle/>
          <a:p>
            <a:r>
              <a:rPr lang="en-US" sz="2400" b="1" dirty="0"/>
              <a:t>Conclusion:  </a:t>
            </a:r>
            <a:r>
              <a:rPr lang="en-US" sz="2400" dirty="0"/>
              <a:t>This value (19.3 L) is close to the volume of water (20 L) actually placed in the flume for the test.  This indicates that the approximating approach is sound and thus can be used to establish test parameters.</a:t>
            </a:r>
          </a:p>
        </p:txBody>
      </p:sp>
      <p:sp>
        <p:nvSpPr>
          <p:cNvPr id="7" name="TextBox 6">
            <a:extLst>
              <a:ext uri="{FF2B5EF4-FFF2-40B4-BE49-F238E27FC236}">
                <a16:creationId xmlns:a16="http://schemas.microsoft.com/office/drawing/2014/main" id="{ED4B6F77-FD47-4793-A005-176D70A8C931}"/>
              </a:ext>
            </a:extLst>
          </p:cNvPr>
          <p:cNvSpPr txBox="1"/>
          <p:nvPr/>
        </p:nvSpPr>
        <p:spPr>
          <a:xfrm>
            <a:off x="1411705" y="197038"/>
            <a:ext cx="9368590" cy="584775"/>
          </a:xfrm>
          <a:prstGeom prst="rect">
            <a:avLst/>
          </a:prstGeom>
          <a:noFill/>
        </p:spPr>
        <p:txBody>
          <a:bodyPr wrap="square" rtlCol="0">
            <a:spAutoFit/>
          </a:bodyPr>
          <a:lstStyle/>
          <a:p>
            <a:pPr algn="ctr"/>
            <a:r>
              <a:rPr lang="en-US" sz="3200" dirty="0">
                <a:solidFill>
                  <a:srgbClr val="FF0000"/>
                </a:solidFill>
              </a:rPr>
              <a:t>Volumetric Flow Rate </a:t>
            </a:r>
            <a:r>
              <a:rPr lang="en-US" sz="2000" dirty="0">
                <a:solidFill>
                  <a:srgbClr val="FF0000"/>
                </a:solidFill>
              </a:rPr>
              <a:t>(5 Deg Incline)</a:t>
            </a:r>
          </a:p>
        </p:txBody>
      </p:sp>
      <p:graphicFrame>
        <p:nvGraphicFramePr>
          <p:cNvPr id="13" name="Chart 12">
            <a:extLst>
              <a:ext uri="{FF2B5EF4-FFF2-40B4-BE49-F238E27FC236}">
                <a16:creationId xmlns:a16="http://schemas.microsoft.com/office/drawing/2014/main" id="{584B1C68-C10A-458E-BFF3-F672D16CC4DF}"/>
              </a:ext>
            </a:extLst>
          </p:cNvPr>
          <p:cNvGraphicFramePr>
            <a:graphicFrameLocks/>
          </p:cNvGraphicFramePr>
          <p:nvPr>
            <p:extLst>
              <p:ext uri="{D42A27DB-BD31-4B8C-83A1-F6EECF244321}">
                <p14:modId xmlns:p14="http://schemas.microsoft.com/office/powerpoint/2010/main" val="735401673"/>
              </p:ext>
            </p:extLst>
          </p:nvPr>
        </p:nvGraphicFramePr>
        <p:xfrm>
          <a:off x="772381" y="1219200"/>
          <a:ext cx="5719521" cy="3643086"/>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3814BD3C-FA26-4908-A6C6-D732DC040A48}"/>
              </a:ext>
            </a:extLst>
          </p:cNvPr>
          <p:cNvSpPr txBox="1"/>
          <p:nvPr/>
        </p:nvSpPr>
        <p:spPr>
          <a:xfrm>
            <a:off x="3404379" y="3244334"/>
            <a:ext cx="1842867" cy="369332"/>
          </a:xfrm>
          <a:prstGeom prst="rect">
            <a:avLst/>
          </a:prstGeom>
          <a:noFill/>
        </p:spPr>
        <p:txBody>
          <a:bodyPr wrap="square" rtlCol="0">
            <a:spAutoFit/>
          </a:bodyPr>
          <a:lstStyle/>
          <a:p>
            <a:r>
              <a:rPr lang="en-US" dirty="0"/>
              <a:t>Area  =  Volume</a:t>
            </a:r>
          </a:p>
        </p:txBody>
      </p:sp>
      <p:sp>
        <p:nvSpPr>
          <p:cNvPr id="3" name="Slide Number Placeholder 2">
            <a:extLst>
              <a:ext uri="{FF2B5EF4-FFF2-40B4-BE49-F238E27FC236}">
                <a16:creationId xmlns:a16="http://schemas.microsoft.com/office/drawing/2014/main" id="{4B6C1A1F-CD72-4FD3-A86C-B820A6C9D30A}"/>
              </a:ext>
            </a:extLst>
          </p:cNvPr>
          <p:cNvSpPr>
            <a:spLocks noGrp="1"/>
          </p:cNvSpPr>
          <p:nvPr>
            <p:ph type="sldNum" sz="quarter" idx="12"/>
          </p:nvPr>
        </p:nvSpPr>
        <p:spPr/>
        <p:txBody>
          <a:bodyPr/>
          <a:lstStyle/>
          <a:p>
            <a:fld id="{76C2B03D-8C30-4030-B92D-2B496288BEF5}" type="slidenum">
              <a:rPr lang="en-US" smtClean="0"/>
              <a:t>45</a:t>
            </a:fld>
            <a:endParaRPr lang="en-US"/>
          </a:p>
        </p:txBody>
      </p:sp>
    </p:spTree>
    <p:extLst>
      <p:ext uri="{BB962C8B-B14F-4D97-AF65-F5344CB8AC3E}">
        <p14:creationId xmlns:p14="http://schemas.microsoft.com/office/powerpoint/2010/main" val="28346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82AD2D-C103-4CAD-96F8-46BE34ABAE11}"/>
              </a:ext>
            </a:extLst>
          </p:cNvPr>
          <p:cNvSpPr txBox="1"/>
          <p:nvPr/>
        </p:nvSpPr>
        <p:spPr>
          <a:xfrm>
            <a:off x="6096333" y="991299"/>
            <a:ext cx="3955031" cy="461665"/>
          </a:xfrm>
          <a:prstGeom prst="rect">
            <a:avLst/>
          </a:prstGeom>
          <a:noFill/>
        </p:spPr>
        <p:txBody>
          <a:bodyPr wrap="square" rtlCol="0">
            <a:spAutoFit/>
          </a:bodyPr>
          <a:lstStyle/>
          <a:p>
            <a:pPr algn="ctr"/>
            <a:r>
              <a:rPr lang="en-US" sz="2400" b="1" u="sng" dirty="0"/>
              <a:t>Test Video Observations</a:t>
            </a:r>
          </a:p>
        </p:txBody>
      </p:sp>
      <p:pic>
        <p:nvPicPr>
          <p:cNvPr id="3" name="Picture 2">
            <a:extLst>
              <a:ext uri="{FF2B5EF4-FFF2-40B4-BE49-F238E27FC236}">
                <a16:creationId xmlns:a16="http://schemas.microsoft.com/office/drawing/2014/main" id="{8608288D-0BC5-45B6-AAF6-E60D53696FC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827314" y="1079187"/>
            <a:ext cx="2198700" cy="1399285"/>
          </a:xfrm>
          <a:prstGeom prst="rect">
            <a:avLst/>
          </a:prstGeom>
        </p:spPr>
      </p:pic>
      <p:pic>
        <p:nvPicPr>
          <p:cNvPr id="4" name="Picture 3">
            <a:extLst>
              <a:ext uri="{FF2B5EF4-FFF2-40B4-BE49-F238E27FC236}">
                <a16:creationId xmlns:a16="http://schemas.microsoft.com/office/drawing/2014/main" id="{3ED460AD-E355-42C0-86BF-58D84BCDA76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827314" y="2816544"/>
            <a:ext cx="2198700" cy="1399285"/>
          </a:xfrm>
          <a:prstGeom prst="rect">
            <a:avLst/>
          </a:prstGeom>
        </p:spPr>
      </p:pic>
      <p:pic>
        <p:nvPicPr>
          <p:cNvPr id="5" name="Picture 4">
            <a:extLst>
              <a:ext uri="{FF2B5EF4-FFF2-40B4-BE49-F238E27FC236}">
                <a16:creationId xmlns:a16="http://schemas.microsoft.com/office/drawing/2014/main" id="{266CC2C5-1850-49C8-BC61-31952C48AD44}"/>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a:stretch/>
        </p:blipFill>
        <p:spPr>
          <a:xfrm>
            <a:off x="827314" y="4553901"/>
            <a:ext cx="2198700" cy="1399285"/>
          </a:xfrm>
          <a:prstGeom prst="rect">
            <a:avLst/>
          </a:prstGeom>
        </p:spPr>
      </p:pic>
      <p:sp>
        <p:nvSpPr>
          <p:cNvPr id="6" name="TextBox 5">
            <a:extLst>
              <a:ext uri="{FF2B5EF4-FFF2-40B4-BE49-F238E27FC236}">
                <a16:creationId xmlns:a16="http://schemas.microsoft.com/office/drawing/2014/main" id="{BC5093D1-8FAE-4A5D-908D-489329ADB14C}"/>
              </a:ext>
            </a:extLst>
          </p:cNvPr>
          <p:cNvSpPr txBox="1"/>
          <p:nvPr/>
        </p:nvSpPr>
        <p:spPr>
          <a:xfrm>
            <a:off x="3294743" y="1480457"/>
            <a:ext cx="1553028" cy="646331"/>
          </a:xfrm>
          <a:prstGeom prst="rect">
            <a:avLst/>
          </a:prstGeom>
          <a:noFill/>
        </p:spPr>
        <p:txBody>
          <a:bodyPr wrap="square" rtlCol="0">
            <a:spAutoFit/>
          </a:bodyPr>
          <a:lstStyle/>
          <a:p>
            <a:r>
              <a:rPr lang="en-US" dirty="0"/>
              <a:t>Start of Flow</a:t>
            </a:r>
          </a:p>
          <a:p>
            <a:r>
              <a:rPr lang="en-US" dirty="0"/>
              <a:t>T = 0.2 sec</a:t>
            </a:r>
          </a:p>
        </p:txBody>
      </p:sp>
      <p:sp>
        <p:nvSpPr>
          <p:cNvPr id="7" name="TextBox 6">
            <a:extLst>
              <a:ext uri="{FF2B5EF4-FFF2-40B4-BE49-F238E27FC236}">
                <a16:creationId xmlns:a16="http://schemas.microsoft.com/office/drawing/2014/main" id="{3310DBB5-15DE-4B78-B848-F57851A2A3D9}"/>
              </a:ext>
            </a:extLst>
          </p:cNvPr>
          <p:cNvSpPr txBox="1"/>
          <p:nvPr/>
        </p:nvSpPr>
        <p:spPr>
          <a:xfrm>
            <a:off x="3294743" y="3054521"/>
            <a:ext cx="1553028" cy="923330"/>
          </a:xfrm>
          <a:prstGeom prst="rect">
            <a:avLst/>
          </a:prstGeom>
          <a:noFill/>
        </p:spPr>
        <p:txBody>
          <a:bodyPr wrap="square" rtlCol="0">
            <a:spAutoFit/>
          </a:bodyPr>
          <a:lstStyle/>
          <a:p>
            <a:r>
              <a:rPr lang="en-US" dirty="0"/>
              <a:t>Maximum Flow</a:t>
            </a:r>
          </a:p>
          <a:p>
            <a:r>
              <a:rPr lang="en-US" dirty="0"/>
              <a:t>T = 1.2 sec</a:t>
            </a:r>
          </a:p>
        </p:txBody>
      </p:sp>
      <p:sp>
        <p:nvSpPr>
          <p:cNvPr id="8" name="TextBox 7">
            <a:extLst>
              <a:ext uri="{FF2B5EF4-FFF2-40B4-BE49-F238E27FC236}">
                <a16:creationId xmlns:a16="http://schemas.microsoft.com/office/drawing/2014/main" id="{A0330DF5-B4CF-4DCB-89C4-DDD57CEFD1C3}"/>
              </a:ext>
            </a:extLst>
          </p:cNvPr>
          <p:cNvSpPr txBox="1"/>
          <p:nvPr/>
        </p:nvSpPr>
        <p:spPr>
          <a:xfrm>
            <a:off x="3294743" y="4905584"/>
            <a:ext cx="1553028" cy="646331"/>
          </a:xfrm>
          <a:prstGeom prst="rect">
            <a:avLst/>
          </a:prstGeom>
          <a:noFill/>
        </p:spPr>
        <p:txBody>
          <a:bodyPr wrap="square" rtlCol="0">
            <a:spAutoFit/>
          </a:bodyPr>
          <a:lstStyle/>
          <a:p>
            <a:r>
              <a:rPr lang="en-US" dirty="0"/>
              <a:t>End of Flow</a:t>
            </a:r>
          </a:p>
          <a:p>
            <a:r>
              <a:rPr lang="en-US" dirty="0"/>
              <a:t>T = 2.3 sec</a:t>
            </a:r>
          </a:p>
        </p:txBody>
      </p:sp>
      <p:sp>
        <p:nvSpPr>
          <p:cNvPr id="9" name="TextBox 8">
            <a:extLst>
              <a:ext uri="{FF2B5EF4-FFF2-40B4-BE49-F238E27FC236}">
                <a16:creationId xmlns:a16="http://schemas.microsoft.com/office/drawing/2014/main" id="{7077B05A-67A5-4EC0-A47E-47C31AF67875}"/>
              </a:ext>
            </a:extLst>
          </p:cNvPr>
          <p:cNvSpPr txBox="1"/>
          <p:nvPr/>
        </p:nvSpPr>
        <p:spPr>
          <a:xfrm>
            <a:off x="5176909" y="2544777"/>
            <a:ext cx="576361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flow rate is not linear as the theory predicts.  The flow rate coming out of the tube initially is low, then builds to a maximum, then tappers off once again just before the tube is fully drained. </a:t>
            </a:r>
          </a:p>
        </p:txBody>
      </p:sp>
      <p:sp>
        <p:nvSpPr>
          <p:cNvPr id="10" name="TextBox 9">
            <a:extLst>
              <a:ext uri="{FF2B5EF4-FFF2-40B4-BE49-F238E27FC236}">
                <a16:creationId xmlns:a16="http://schemas.microsoft.com/office/drawing/2014/main" id="{61DE0141-C6C9-4EE2-AC7E-1EBC22D1970A}"/>
              </a:ext>
            </a:extLst>
          </p:cNvPr>
          <p:cNvSpPr txBox="1"/>
          <p:nvPr/>
        </p:nvSpPr>
        <p:spPr>
          <a:xfrm>
            <a:off x="5176909" y="1577135"/>
            <a:ext cx="579388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actual drain time was nearly identical to the theoretical drain time.</a:t>
            </a:r>
          </a:p>
        </p:txBody>
      </p:sp>
      <p:sp>
        <p:nvSpPr>
          <p:cNvPr id="11" name="TextBox 10">
            <a:extLst>
              <a:ext uri="{FF2B5EF4-FFF2-40B4-BE49-F238E27FC236}">
                <a16:creationId xmlns:a16="http://schemas.microsoft.com/office/drawing/2014/main" id="{F01F7E42-9567-4293-8EE7-FACAA4CF70E0}"/>
              </a:ext>
            </a:extLst>
          </p:cNvPr>
          <p:cNvSpPr txBox="1"/>
          <p:nvPr/>
        </p:nvSpPr>
        <p:spPr>
          <a:xfrm>
            <a:off x="5116500" y="4690754"/>
            <a:ext cx="6089301" cy="1200329"/>
          </a:xfrm>
          <a:prstGeom prst="rect">
            <a:avLst/>
          </a:prstGeom>
          <a:noFill/>
        </p:spPr>
        <p:txBody>
          <a:bodyPr wrap="square" rtlCol="0">
            <a:spAutoFit/>
          </a:bodyPr>
          <a:lstStyle/>
          <a:p>
            <a:r>
              <a:rPr lang="en-US" sz="2400" dirty="0">
                <a:solidFill>
                  <a:srgbClr val="FF0000"/>
                </a:solidFill>
              </a:rPr>
              <a:t>These two observations can be used to approximate a more accurate representation of the actual flow rate during the test.</a:t>
            </a:r>
          </a:p>
        </p:txBody>
      </p:sp>
      <p:sp>
        <p:nvSpPr>
          <p:cNvPr id="12" name="TextBox 11">
            <a:extLst>
              <a:ext uri="{FF2B5EF4-FFF2-40B4-BE49-F238E27FC236}">
                <a16:creationId xmlns:a16="http://schemas.microsoft.com/office/drawing/2014/main" id="{45299E90-3D1B-4407-B985-DD1385ABD702}"/>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Full-scale Flume Behavior</a:t>
            </a:r>
          </a:p>
        </p:txBody>
      </p:sp>
      <p:sp>
        <p:nvSpPr>
          <p:cNvPr id="13" name="Slide Number Placeholder 12">
            <a:extLst>
              <a:ext uri="{FF2B5EF4-FFF2-40B4-BE49-F238E27FC236}">
                <a16:creationId xmlns:a16="http://schemas.microsoft.com/office/drawing/2014/main" id="{1EE9E3BB-1971-4A90-93D9-963CE1FE0DAD}"/>
              </a:ext>
            </a:extLst>
          </p:cNvPr>
          <p:cNvSpPr>
            <a:spLocks noGrp="1"/>
          </p:cNvSpPr>
          <p:nvPr>
            <p:ph type="sldNum" sz="quarter" idx="12"/>
          </p:nvPr>
        </p:nvSpPr>
        <p:spPr/>
        <p:txBody>
          <a:bodyPr/>
          <a:lstStyle/>
          <a:p>
            <a:fld id="{76C2B03D-8C30-4030-B92D-2B496288BEF5}" type="slidenum">
              <a:rPr lang="en-US" smtClean="0"/>
              <a:t>46</a:t>
            </a:fld>
            <a:endParaRPr lang="en-US"/>
          </a:p>
        </p:txBody>
      </p:sp>
    </p:spTree>
    <p:extLst>
      <p:ext uri="{BB962C8B-B14F-4D97-AF65-F5344CB8AC3E}">
        <p14:creationId xmlns:p14="http://schemas.microsoft.com/office/powerpoint/2010/main" val="241459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4DD6AC9C-BE1E-4588-818A-AFB5924DCB42}"/>
              </a:ext>
            </a:extLst>
          </p:cNvPr>
          <p:cNvGraphicFramePr>
            <a:graphicFrameLocks/>
          </p:cNvGraphicFramePr>
          <p:nvPr>
            <p:extLst>
              <p:ext uri="{D42A27DB-BD31-4B8C-83A1-F6EECF244321}">
                <p14:modId xmlns:p14="http://schemas.microsoft.com/office/powerpoint/2010/main" val="999008263"/>
              </p:ext>
            </p:extLst>
          </p:nvPr>
        </p:nvGraphicFramePr>
        <p:xfrm>
          <a:off x="552450" y="970260"/>
          <a:ext cx="4891750" cy="39827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BA2910C-A9A3-4764-B753-4EFFAF0BD485}"/>
              </a:ext>
            </a:extLst>
          </p:cNvPr>
          <p:cNvSpPr txBox="1"/>
          <p:nvPr/>
        </p:nvSpPr>
        <p:spPr>
          <a:xfrm>
            <a:off x="6096000" y="945692"/>
            <a:ext cx="5139395" cy="1200329"/>
          </a:xfrm>
          <a:prstGeom prst="rect">
            <a:avLst/>
          </a:prstGeom>
          <a:noFill/>
        </p:spPr>
        <p:txBody>
          <a:bodyPr wrap="square" rtlCol="0">
            <a:spAutoFit/>
          </a:bodyPr>
          <a:lstStyle/>
          <a:p>
            <a:r>
              <a:rPr lang="en-US" sz="2400" dirty="0"/>
              <a:t>The approximated Actual Flow Rate Curve (Gold) can be established by applying some engineering judgement:</a:t>
            </a:r>
          </a:p>
        </p:txBody>
      </p:sp>
      <p:sp>
        <p:nvSpPr>
          <p:cNvPr id="16" name="TextBox 15">
            <a:extLst>
              <a:ext uri="{FF2B5EF4-FFF2-40B4-BE49-F238E27FC236}">
                <a16:creationId xmlns:a16="http://schemas.microsoft.com/office/drawing/2014/main" id="{4E06DDE4-1354-4586-84CF-DFD1A9619E59}"/>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Refined Flume Flow Rate Estimation</a:t>
            </a:r>
          </a:p>
        </p:txBody>
      </p:sp>
      <p:sp>
        <p:nvSpPr>
          <p:cNvPr id="2" name="Oval 1">
            <a:extLst>
              <a:ext uri="{FF2B5EF4-FFF2-40B4-BE49-F238E27FC236}">
                <a16:creationId xmlns:a16="http://schemas.microsoft.com/office/drawing/2014/main" id="{43A8E8B1-E8E1-4CD0-AB48-6FFD4BA1E390}"/>
              </a:ext>
            </a:extLst>
          </p:cNvPr>
          <p:cNvSpPr/>
          <p:nvPr/>
        </p:nvSpPr>
        <p:spPr>
          <a:xfrm>
            <a:off x="2689715" y="1863209"/>
            <a:ext cx="365760" cy="33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776396-52C6-49B7-B055-41E92BC5594D}"/>
              </a:ext>
            </a:extLst>
          </p:cNvPr>
          <p:cNvSpPr txBox="1"/>
          <p:nvPr/>
        </p:nvSpPr>
        <p:spPr>
          <a:xfrm>
            <a:off x="6096000" y="2343552"/>
            <a:ext cx="448759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Drain time is accurate.</a:t>
            </a:r>
          </a:p>
        </p:txBody>
      </p:sp>
      <p:sp>
        <p:nvSpPr>
          <p:cNvPr id="17" name="TextBox 16">
            <a:extLst>
              <a:ext uri="{FF2B5EF4-FFF2-40B4-BE49-F238E27FC236}">
                <a16:creationId xmlns:a16="http://schemas.microsoft.com/office/drawing/2014/main" id="{5ABC6BB1-0DC9-4358-BF96-6861E390AC11}"/>
              </a:ext>
            </a:extLst>
          </p:cNvPr>
          <p:cNvSpPr txBox="1"/>
          <p:nvPr/>
        </p:nvSpPr>
        <p:spPr>
          <a:xfrm>
            <a:off x="6096000" y="2849489"/>
            <a:ext cx="5139394"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Areas under the curves (total volumes) need to be the same. </a:t>
            </a:r>
          </a:p>
        </p:txBody>
      </p:sp>
      <p:sp>
        <p:nvSpPr>
          <p:cNvPr id="18" name="TextBox 17">
            <a:extLst>
              <a:ext uri="{FF2B5EF4-FFF2-40B4-BE49-F238E27FC236}">
                <a16:creationId xmlns:a16="http://schemas.microsoft.com/office/drawing/2014/main" id="{D5A06F53-E191-4D29-A072-FC1C7C38EFA2}"/>
              </a:ext>
            </a:extLst>
          </p:cNvPr>
          <p:cNvSpPr txBox="1"/>
          <p:nvPr/>
        </p:nvSpPr>
        <p:spPr>
          <a:xfrm>
            <a:off x="6095999" y="3731089"/>
            <a:ext cx="5026855"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Flow rate curve is symmetrical relative to time with the maximum flow halfway through the draining process.</a:t>
            </a:r>
          </a:p>
        </p:txBody>
      </p:sp>
      <p:sp>
        <p:nvSpPr>
          <p:cNvPr id="4" name="TextBox 3">
            <a:extLst>
              <a:ext uri="{FF2B5EF4-FFF2-40B4-BE49-F238E27FC236}">
                <a16:creationId xmlns:a16="http://schemas.microsoft.com/office/drawing/2014/main" id="{C63BC5B0-E5E2-45B0-83A6-C826135069A4}"/>
              </a:ext>
            </a:extLst>
          </p:cNvPr>
          <p:cNvSpPr txBox="1"/>
          <p:nvPr/>
        </p:nvSpPr>
        <p:spPr>
          <a:xfrm>
            <a:off x="1613093" y="5714369"/>
            <a:ext cx="9622301" cy="461665"/>
          </a:xfrm>
          <a:prstGeom prst="rect">
            <a:avLst/>
          </a:prstGeom>
          <a:noFill/>
        </p:spPr>
        <p:txBody>
          <a:bodyPr wrap="square" rtlCol="0">
            <a:spAutoFit/>
          </a:bodyPr>
          <a:lstStyle/>
          <a:p>
            <a:r>
              <a:rPr lang="en-US" sz="2400" dirty="0"/>
              <a:t>This results in an approximated maximum flow rate of 14 Liters/sec.</a:t>
            </a:r>
          </a:p>
        </p:txBody>
      </p:sp>
      <p:sp>
        <p:nvSpPr>
          <p:cNvPr id="5" name="Slide Number Placeholder 4">
            <a:extLst>
              <a:ext uri="{FF2B5EF4-FFF2-40B4-BE49-F238E27FC236}">
                <a16:creationId xmlns:a16="http://schemas.microsoft.com/office/drawing/2014/main" id="{D2E0AAAC-CBD9-4442-BD19-604C9293B36F}"/>
              </a:ext>
            </a:extLst>
          </p:cNvPr>
          <p:cNvSpPr>
            <a:spLocks noGrp="1"/>
          </p:cNvSpPr>
          <p:nvPr>
            <p:ph type="sldNum" sz="quarter" idx="12"/>
          </p:nvPr>
        </p:nvSpPr>
        <p:spPr/>
        <p:txBody>
          <a:bodyPr/>
          <a:lstStyle/>
          <a:p>
            <a:fld id="{76C2B03D-8C30-4030-B92D-2B496288BEF5}" type="slidenum">
              <a:rPr lang="en-US" smtClean="0"/>
              <a:t>47</a:t>
            </a:fld>
            <a:endParaRPr lang="en-US"/>
          </a:p>
        </p:txBody>
      </p:sp>
    </p:spTree>
    <p:extLst>
      <p:ext uri="{BB962C8B-B14F-4D97-AF65-F5344CB8AC3E}">
        <p14:creationId xmlns:p14="http://schemas.microsoft.com/office/powerpoint/2010/main" val="107391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DE1BC1-3CA8-45F1-9AC3-3D2725502A21}"/>
              </a:ext>
            </a:extLst>
          </p:cNvPr>
          <p:cNvGraphicFramePr>
            <a:graphicFrameLocks noGrp="1"/>
          </p:cNvGraphicFramePr>
          <p:nvPr>
            <p:extLst>
              <p:ext uri="{D42A27DB-BD31-4B8C-83A1-F6EECF244321}">
                <p14:modId xmlns:p14="http://schemas.microsoft.com/office/powerpoint/2010/main" val="3702635550"/>
              </p:ext>
            </p:extLst>
          </p:nvPr>
        </p:nvGraphicFramePr>
        <p:xfrm>
          <a:off x="2110154" y="1201280"/>
          <a:ext cx="7817842" cy="1371600"/>
        </p:xfrm>
        <a:graphic>
          <a:graphicData uri="http://schemas.openxmlformats.org/drawingml/2006/table">
            <a:tbl>
              <a:tblPr firstRow="1" bandRow="1">
                <a:tableStyleId>{5C22544A-7EE6-4342-B048-85BDC9FD1C3A}</a:tableStyleId>
              </a:tblPr>
              <a:tblGrid>
                <a:gridCol w="5006261">
                  <a:extLst>
                    <a:ext uri="{9D8B030D-6E8A-4147-A177-3AD203B41FA5}">
                      <a16:colId xmlns:a16="http://schemas.microsoft.com/office/drawing/2014/main" val="3944412201"/>
                    </a:ext>
                  </a:extLst>
                </a:gridCol>
                <a:gridCol w="2811581">
                  <a:extLst>
                    <a:ext uri="{9D8B030D-6E8A-4147-A177-3AD203B41FA5}">
                      <a16:colId xmlns:a16="http://schemas.microsoft.com/office/drawing/2014/main" val="38982999"/>
                    </a:ext>
                  </a:extLst>
                </a:gridCol>
              </a:tblGrid>
              <a:tr h="370840">
                <a:tc>
                  <a:txBody>
                    <a:bodyPr/>
                    <a:lstStyle/>
                    <a:p>
                      <a:r>
                        <a:rPr lang="en-US" sz="2400" dirty="0"/>
                        <a:t> </a:t>
                      </a:r>
                    </a:p>
                  </a:txBody>
                  <a:tcPr/>
                </a:tc>
                <a:tc>
                  <a:txBody>
                    <a:bodyPr/>
                    <a:lstStyle/>
                    <a:p>
                      <a:pPr algn="ctr"/>
                      <a:r>
                        <a:rPr lang="en-US" sz="2400" dirty="0"/>
                        <a:t>Flow Rate  (L/sec)</a:t>
                      </a:r>
                    </a:p>
                  </a:txBody>
                  <a:tcPr/>
                </a:tc>
                <a:extLst>
                  <a:ext uri="{0D108BD9-81ED-4DB2-BD59-A6C34878D82A}">
                    <a16:rowId xmlns:a16="http://schemas.microsoft.com/office/drawing/2014/main" val="1545426463"/>
                  </a:ext>
                </a:extLst>
              </a:tr>
              <a:tr h="370840">
                <a:tc>
                  <a:txBody>
                    <a:bodyPr/>
                    <a:lstStyle/>
                    <a:p>
                      <a:r>
                        <a:rPr lang="en-US" sz="2400" dirty="0"/>
                        <a:t>Estimate Flow Rate Required</a:t>
                      </a:r>
                    </a:p>
                  </a:txBody>
                  <a:tcPr/>
                </a:tc>
                <a:tc>
                  <a:txBody>
                    <a:bodyPr/>
                    <a:lstStyle/>
                    <a:p>
                      <a:pPr algn="ctr"/>
                      <a:r>
                        <a:rPr lang="en-US" sz="2400" dirty="0"/>
                        <a:t>14.4</a:t>
                      </a:r>
                    </a:p>
                  </a:txBody>
                  <a:tcPr/>
                </a:tc>
                <a:extLst>
                  <a:ext uri="{0D108BD9-81ED-4DB2-BD59-A6C34878D82A}">
                    <a16:rowId xmlns:a16="http://schemas.microsoft.com/office/drawing/2014/main" val="324308592"/>
                  </a:ext>
                </a:extLst>
              </a:tr>
              <a:tr h="370840">
                <a:tc>
                  <a:txBody>
                    <a:bodyPr/>
                    <a:lstStyle/>
                    <a:p>
                      <a:r>
                        <a:rPr lang="en-US" sz="2400" dirty="0"/>
                        <a:t>Estimated Max Flow from Flume Test</a:t>
                      </a:r>
                    </a:p>
                  </a:txBody>
                  <a:tcPr/>
                </a:tc>
                <a:tc>
                  <a:txBody>
                    <a:bodyPr/>
                    <a:lstStyle/>
                    <a:p>
                      <a:pPr algn="ctr"/>
                      <a:r>
                        <a:rPr lang="en-US" sz="2400" dirty="0"/>
                        <a:t>14</a:t>
                      </a:r>
                    </a:p>
                  </a:txBody>
                  <a:tcPr/>
                </a:tc>
                <a:extLst>
                  <a:ext uri="{0D108BD9-81ED-4DB2-BD59-A6C34878D82A}">
                    <a16:rowId xmlns:a16="http://schemas.microsoft.com/office/drawing/2014/main" val="758560681"/>
                  </a:ext>
                </a:extLst>
              </a:tr>
            </a:tbl>
          </a:graphicData>
        </a:graphic>
      </p:graphicFrame>
      <p:sp>
        <p:nvSpPr>
          <p:cNvPr id="3" name="TextBox 2">
            <a:extLst>
              <a:ext uri="{FF2B5EF4-FFF2-40B4-BE49-F238E27FC236}">
                <a16:creationId xmlns:a16="http://schemas.microsoft.com/office/drawing/2014/main" id="{41D4BF08-FDFF-4216-9FF4-68C927220F54}"/>
              </a:ext>
            </a:extLst>
          </p:cNvPr>
          <p:cNvSpPr txBox="1"/>
          <p:nvPr/>
        </p:nvSpPr>
        <p:spPr>
          <a:xfrm>
            <a:off x="976841" y="3386796"/>
            <a:ext cx="5480230" cy="1938992"/>
          </a:xfrm>
          <a:prstGeom prst="rect">
            <a:avLst/>
          </a:prstGeom>
          <a:noFill/>
        </p:spPr>
        <p:txBody>
          <a:bodyPr wrap="square" rtlCol="0">
            <a:spAutoFit/>
          </a:bodyPr>
          <a:lstStyle/>
          <a:p>
            <a:r>
              <a:rPr lang="en-US" sz="2400" b="1" dirty="0"/>
              <a:t>Conclusion:</a:t>
            </a:r>
            <a:r>
              <a:rPr lang="en-US" sz="2400" dirty="0"/>
              <a:t>  The flume, when inclined at 5 Deg with a water volume of 20 L, appears to be able to provide a flow rate for a short period of time (~0.5 sec) that is equivalent to the required flow rate.</a:t>
            </a:r>
          </a:p>
        </p:txBody>
      </p:sp>
      <p:sp>
        <p:nvSpPr>
          <p:cNvPr id="4" name="TextBox 3">
            <a:extLst>
              <a:ext uri="{FF2B5EF4-FFF2-40B4-BE49-F238E27FC236}">
                <a16:creationId xmlns:a16="http://schemas.microsoft.com/office/drawing/2014/main" id="{8104D9D5-641B-44E0-A3CB-35D3EEDC3FE3}"/>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Flow Rate Assessment</a:t>
            </a:r>
          </a:p>
        </p:txBody>
      </p:sp>
      <p:pic>
        <p:nvPicPr>
          <p:cNvPr id="5" name="Picture 4">
            <a:extLst>
              <a:ext uri="{FF2B5EF4-FFF2-40B4-BE49-F238E27FC236}">
                <a16:creationId xmlns:a16="http://schemas.microsoft.com/office/drawing/2014/main" id="{453360CA-1855-418E-9850-01B482F9D3C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6859145" y="3196384"/>
            <a:ext cx="4001803" cy="2546806"/>
          </a:xfrm>
          <a:prstGeom prst="rect">
            <a:avLst/>
          </a:prstGeom>
        </p:spPr>
      </p:pic>
      <p:sp>
        <p:nvSpPr>
          <p:cNvPr id="6" name="Slide Number Placeholder 5">
            <a:extLst>
              <a:ext uri="{FF2B5EF4-FFF2-40B4-BE49-F238E27FC236}">
                <a16:creationId xmlns:a16="http://schemas.microsoft.com/office/drawing/2014/main" id="{A1EFDD27-58F5-4FE2-BC3F-E160BD1DF889}"/>
              </a:ext>
            </a:extLst>
          </p:cNvPr>
          <p:cNvSpPr>
            <a:spLocks noGrp="1"/>
          </p:cNvSpPr>
          <p:nvPr>
            <p:ph type="sldNum" sz="quarter" idx="12"/>
          </p:nvPr>
        </p:nvSpPr>
        <p:spPr/>
        <p:txBody>
          <a:bodyPr/>
          <a:lstStyle/>
          <a:p>
            <a:fld id="{76C2B03D-8C30-4030-B92D-2B496288BEF5}" type="slidenum">
              <a:rPr lang="en-US" smtClean="0"/>
              <a:t>48</a:t>
            </a:fld>
            <a:endParaRPr lang="en-US"/>
          </a:p>
        </p:txBody>
      </p:sp>
    </p:spTree>
    <p:extLst>
      <p:ext uri="{BB962C8B-B14F-4D97-AF65-F5344CB8AC3E}">
        <p14:creationId xmlns:p14="http://schemas.microsoft.com/office/powerpoint/2010/main" val="30052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09A20C-D1AD-4E3D-A323-231B6752B461}"/>
              </a:ext>
            </a:extLst>
          </p:cNvPr>
          <p:cNvSpPr txBox="1"/>
          <p:nvPr/>
        </p:nvSpPr>
        <p:spPr>
          <a:xfrm>
            <a:off x="2981178" y="2335236"/>
            <a:ext cx="6229643" cy="1200329"/>
          </a:xfrm>
          <a:prstGeom prst="rect">
            <a:avLst/>
          </a:prstGeom>
          <a:noFill/>
        </p:spPr>
        <p:txBody>
          <a:bodyPr wrap="square" rtlCol="0">
            <a:spAutoFit/>
          </a:bodyPr>
          <a:lstStyle/>
          <a:p>
            <a:pPr algn="ctr"/>
            <a:r>
              <a:rPr lang="en-US" sz="3600" dirty="0"/>
              <a:t>Final Testing of the Hydroelectric Generator</a:t>
            </a:r>
            <a:endParaRPr lang="en-US" sz="3600" b="1" dirty="0"/>
          </a:p>
        </p:txBody>
      </p:sp>
      <p:sp>
        <p:nvSpPr>
          <p:cNvPr id="3" name="Slide Number Placeholder 2">
            <a:extLst>
              <a:ext uri="{FF2B5EF4-FFF2-40B4-BE49-F238E27FC236}">
                <a16:creationId xmlns:a16="http://schemas.microsoft.com/office/drawing/2014/main" id="{0BFF7D3A-A6F0-4122-B8CC-9549564ED62E}"/>
              </a:ext>
            </a:extLst>
          </p:cNvPr>
          <p:cNvSpPr>
            <a:spLocks noGrp="1"/>
          </p:cNvSpPr>
          <p:nvPr>
            <p:ph type="sldNum" sz="quarter" idx="12"/>
          </p:nvPr>
        </p:nvSpPr>
        <p:spPr/>
        <p:txBody>
          <a:bodyPr/>
          <a:lstStyle/>
          <a:p>
            <a:fld id="{76C2B03D-8C30-4030-B92D-2B496288BEF5}" type="slidenum">
              <a:rPr lang="en-US" smtClean="0"/>
              <a:t>49</a:t>
            </a:fld>
            <a:endParaRPr lang="en-US"/>
          </a:p>
        </p:txBody>
      </p:sp>
    </p:spTree>
    <p:extLst>
      <p:ext uri="{BB962C8B-B14F-4D97-AF65-F5344CB8AC3E}">
        <p14:creationId xmlns:p14="http://schemas.microsoft.com/office/powerpoint/2010/main" val="379223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C25EF-B246-44EA-9EC8-F3C7AD3EFA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5754" y="1176412"/>
            <a:ext cx="4511038" cy="3383278"/>
          </a:xfrm>
          <a:prstGeom prst="rect">
            <a:avLst/>
          </a:prstGeom>
        </p:spPr>
      </p:pic>
      <p:pic>
        <p:nvPicPr>
          <p:cNvPr id="4" name="Picture 3">
            <a:extLst>
              <a:ext uri="{FF2B5EF4-FFF2-40B4-BE49-F238E27FC236}">
                <a16:creationId xmlns:a16="http://schemas.microsoft.com/office/drawing/2014/main" id="{749FCB2E-933D-4E34-ACC6-9C7E203779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569" y="1176412"/>
            <a:ext cx="4511038" cy="3383278"/>
          </a:xfrm>
          <a:prstGeom prst="rect">
            <a:avLst/>
          </a:prstGeom>
        </p:spPr>
      </p:pic>
      <p:sp>
        <p:nvSpPr>
          <p:cNvPr id="5" name="TextBox 4">
            <a:extLst>
              <a:ext uri="{FF2B5EF4-FFF2-40B4-BE49-F238E27FC236}">
                <a16:creationId xmlns:a16="http://schemas.microsoft.com/office/drawing/2014/main" id="{13704B4D-A614-494A-8178-AD187620F9A0}"/>
              </a:ext>
            </a:extLst>
          </p:cNvPr>
          <p:cNvSpPr txBox="1"/>
          <p:nvPr/>
        </p:nvSpPr>
        <p:spPr>
          <a:xfrm>
            <a:off x="2361028" y="145045"/>
            <a:ext cx="7469944" cy="584775"/>
          </a:xfrm>
          <a:prstGeom prst="rect">
            <a:avLst/>
          </a:prstGeom>
          <a:noFill/>
        </p:spPr>
        <p:txBody>
          <a:bodyPr wrap="square" rtlCol="0">
            <a:spAutoFit/>
          </a:bodyPr>
          <a:lstStyle/>
          <a:p>
            <a:pPr algn="ctr"/>
            <a:r>
              <a:rPr lang="en-US" sz="3200" dirty="0">
                <a:solidFill>
                  <a:srgbClr val="FF0000"/>
                </a:solidFill>
              </a:rPr>
              <a:t>Water Wheel Fabrication</a:t>
            </a:r>
          </a:p>
        </p:txBody>
      </p:sp>
      <p:sp>
        <p:nvSpPr>
          <p:cNvPr id="6" name="TextBox 5">
            <a:extLst>
              <a:ext uri="{FF2B5EF4-FFF2-40B4-BE49-F238E27FC236}">
                <a16:creationId xmlns:a16="http://schemas.microsoft.com/office/drawing/2014/main" id="{E587C0CA-6C04-4835-AEF9-0CF3ADB09FA3}"/>
              </a:ext>
            </a:extLst>
          </p:cNvPr>
          <p:cNvSpPr txBox="1"/>
          <p:nvPr/>
        </p:nvSpPr>
        <p:spPr>
          <a:xfrm>
            <a:off x="1519311" y="4795257"/>
            <a:ext cx="3559126" cy="461665"/>
          </a:xfrm>
          <a:prstGeom prst="rect">
            <a:avLst/>
          </a:prstGeom>
          <a:noFill/>
        </p:spPr>
        <p:txBody>
          <a:bodyPr wrap="square" rtlCol="0">
            <a:spAutoFit/>
          </a:bodyPr>
          <a:lstStyle/>
          <a:p>
            <a:pPr algn="ctr"/>
            <a:r>
              <a:rPr lang="en-US" sz="2400" dirty="0"/>
              <a:t>Installing the vanes</a:t>
            </a:r>
          </a:p>
        </p:txBody>
      </p:sp>
      <p:sp>
        <p:nvSpPr>
          <p:cNvPr id="7" name="TextBox 6">
            <a:extLst>
              <a:ext uri="{FF2B5EF4-FFF2-40B4-BE49-F238E27FC236}">
                <a16:creationId xmlns:a16="http://schemas.microsoft.com/office/drawing/2014/main" id="{09619085-262A-48AC-9AB8-AFD7483B702D}"/>
              </a:ext>
            </a:extLst>
          </p:cNvPr>
          <p:cNvSpPr txBox="1"/>
          <p:nvPr/>
        </p:nvSpPr>
        <p:spPr>
          <a:xfrm>
            <a:off x="6482862" y="4795257"/>
            <a:ext cx="4025704" cy="1200329"/>
          </a:xfrm>
          <a:prstGeom prst="rect">
            <a:avLst/>
          </a:prstGeom>
          <a:noFill/>
        </p:spPr>
        <p:txBody>
          <a:bodyPr wrap="square" rtlCol="0">
            <a:spAutoFit/>
          </a:bodyPr>
          <a:lstStyle/>
          <a:p>
            <a:pPr algn="ctr"/>
            <a:r>
              <a:rPr lang="en-US" sz="2400" dirty="0"/>
              <a:t>Construction adhesive applied to vanes prior to installation of other side disk</a:t>
            </a:r>
          </a:p>
        </p:txBody>
      </p:sp>
      <p:sp>
        <p:nvSpPr>
          <p:cNvPr id="2" name="Slide Number Placeholder 1">
            <a:extLst>
              <a:ext uri="{FF2B5EF4-FFF2-40B4-BE49-F238E27FC236}">
                <a16:creationId xmlns:a16="http://schemas.microsoft.com/office/drawing/2014/main" id="{C05329B3-F0C8-45A9-AF80-042F238FB25A}"/>
              </a:ext>
            </a:extLst>
          </p:cNvPr>
          <p:cNvSpPr>
            <a:spLocks noGrp="1"/>
          </p:cNvSpPr>
          <p:nvPr>
            <p:ph type="sldNum" sz="quarter" idx="12"/>
          </p:nvPr>
        </p:nvSpPr>
        <p:spPr/>
        <p:txBody>
          <a:bodyPr/>
          <a:lstStyle/>
          <a:p>
            <a:fld id="{76C2B03D-8C30-4030-B92D-2B496288BEF5}" type="slidenum">
              <a:rPr lang="en-US" smtClean="0"/>
              <a:t>5</a:t>
            </a:fld>
            <a:endParaRPr lang="en-US"/>
          </a:p>
        </p:txBody>
      </p:sp>
    </p:spTree>
    <p:extLst>
      <p:ext uri="{BB962C8B-B14F-4D97-AF65-F5344CB8AC3E}">
        <p14:creationId xmlns:p14="http://schemas.microsoft.com/office/powerpoint/2010/main" val="344967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D4BF08-FDFF-4216-9FF4-68C927220F54}"/>
              </a:ext>
            </a:extLst>
          </p:cNvPr>
          <p:cNvSpPr txBox="1"/>
          <p:nvPr/>
        </p:nvSpPr>
        <p:spPr>
          <a:xfrm>
            <a:off x="800693" y="4560241"/>
            <a:ext cx="5480230" cy="830997"/>
          </a:xfrm>
          <a:prstGeom prst="rect">
            <a:avLst/>
          </a:prstGeom>
          <a:noFill/>
        </p:spPr>
        <p:txBody>
          <a:bodyPr wrap="square" rtlCol="0">
            <a:spAutoFit/>
          </a:bodyPr>
          <a:lstStyle/>
          <a:p>
            <a:r>
              <a:rPr lang="en-US" sz="2400" b="1" dirty="0"/>
              <a:t>Conclusion:  </a:t>
            </a:r>
            <a:r>
              <a:rPr lang="en-US" sz="2400" dirty="0"/>
              <a:t>The system functions as designed!</a:t>
            </a:r>
          </a:p>
        </p:txBody>
      </p:sp>
      <p:sp>
        <p:nvSpPr>
          <p:cNvPr id="4" name="TextBox 3">
            <a:extLst>
              <a:ext uri="{FF2B5EF4-FFF2-40B4-BE49-F238E27FC236}">
                <a16:creationId xmlns:a16="http://schemas.microsoft.com/office/drawing/2014/main" id="{8104D9D5-641B-44E0-A3CB-35D3EEDC3FE3}"/>
              </a:ext>
            </a:extLst>
          </p:cNvPr>
          <p:cNvSpPr txBox="1"/>
          <p:nvPr/>
        </p:nvSpPr>
        <p:spPr>
          <a:xfrm>
            <a:off x="2065606" y="154745"/>
            <a:ext cx="8060788" cy="584775"/>
          </a:xfrm>
          <a:prstGeom prst="rect">
            <a:avLst/>
          </a:prstGeom>
          <a:noFill/>
        </p:spPr>
        <p:txBody>
          <a:bodyPr wrap="square" rtlCol="0">
            <a:spAutoFit/>
          </a:bodyPr>
          <a:lstStyle/>
          <a:p>
            <a:pPr algn="ctr"/>
            <a:r>
              <a:rPr lang="en-US" sz="3200" dirty="0">
                <a:solidFill>
                  <a:srgbClr val="FF0000"/>
                </a:solidFill>
              </a:rPr>
              <a:t>Full-scale Flume Test Results</a:t>
            </a:r>
          </a:p>
        </p:txBody>
      </p:sp>
      <p:pic>
        <p:nvPicPr>
          <p:cNvPr id="6" name="Picture 5">
            <a:extLst>
              <a:ext uri="{FF2B5EF4-FFF2-40B4-BE49-F238E27FC236}">
                <a16:creationId xmlns:a16="http://schemas.microsoft.com/office/drawing/2014/main" id="{692D5F4E-849F-485C-852E-7A0ED1BD5711}"/>
              </a:ext>
            </a:extLst>
          </p:cNvPr>
          <p:cNvPicPr>
            <a:picLocks noChangeAspect="1"/>
          </p:cNvPicPr>
          <p:nvPr/>
        </p:nvPicPr>
        <p:blipFill>
          <a:blip r:embed="rId2"/>
          <a:stretch>
            <a:fillRect/>
          </a:stretch>
        </p:blipFill>
        <p:spPr>
          <a:xfrm>
            <a:off x="6667500" y="1077455"/>
            <a:ext cx="4819650" cy="4729282"/>
          </a:xfrm>
          <a:prstGeom prst="rect">
            <a:avLst/>
          </a:prstGeom>
        </p:spPr>
      </p:pic>
      <p:sp>
        <p:nvSpPr>
          <p:cNvPr id="7" name="TextBox 6">
            <a:extLst>
              <a:ext uri="{FF2B5EF4-FFF2-40B4-BE49-F238E27FC236}">
                <a16:creationId xmlns:a16="http://schemas.microsoft.com/office/drawing/2014/main" id="{7A87A553-233F-4F4C-B943-B3CF4958CF20}"/>
              </a:ext>
            </a:extLst>
          </p:cNvPr>
          <p:cNvSpPr txBox="1"/>
          <p:nvPr/>
        </p:nvSpPr>
        <p:spPr>
          <a:xfrm>
            <a:off x="723020" y="1288470"/>
            <a:ext cx="5480229" cy="1938992"/>
          </a:xfrm>
          <a:prstGeom prst="rect">
            <a:avLst/>
          </a:prstGeom>
          <a:noFill/>
        </p:spPr>
        <p:txBody>
          <a:bodyPr wrap="square" rtlCol="0">
            <a:spAutoFit/>
          </a:bodyPr>
          <a:lstStyle/>
          <a:p>
            <a:r>
              <a:rPr lang="en-US" sz="2400" dirty="0"/>
              <a:t>The rotation rate was determined by counting video frames.  </a:t>
            </a:r>
            <a:r>
              <a:rPr lang="en-US" sz="2400" b="1" dirty="0"/>
              <a:t>The wheel achieved a rotation rate of ~0.5 rev/sec.  </a:t>
            </a:r>
            <a:r>
              <a:rPr lang="en-US" sz="2400" dirty="0"/>
              <a:t>This is greater than the 0.42 rev/sec required.</a:t>
            </a:r>
          </a:p>
        </p:txBody>
      </p:sp>
      <p:sp>
        <p:nvSpPr>
          <p:cNvPr id="8" name="TextBox 7">
            <a:extLst>
              <a:ext uri="{FF2B5EF4-FFF2-40B4-BE49-F238E27FC236}">
                <a16:creationId xmlns:a16="http://schemas.microsoft.com/office/drawing/2014/main" id="{23284F50-0D42-41E2-942C-A40FF00C1305}"/>
              </a:ext>
            </a:extLst>
          </p:cNvPr>
          <p:cNvSpPr txBox="1"/>
          <p:nvPr/>
        </p:nvSpPr>
        <p:spPr>
          <a:xfrm>
            <a:off x="723020" y="3360913"/>
            <a:ext cx="5002531" cy="830997"/>
          </a:xfrm>
          <a:prstGeom prst="rect">
            <a:avLst/>
          </a:prstGeom>
          <a:noFill/>
        </p:spPr>
        <p:txBody>
          <a:bodyPr wrap="square" rtlCol="0">
            <a:spAutoFit/>
          </a:bodyPr>
          <a:lstStyle/>
          <a:p>
            <a:r>
              <a:rPr lang="en-US" sz="2400" dirty="0"/>
              <a:t>The voltmeter shows that the desired 12.1 VDC is being generated.  </a:t>
            </a:r>
          </a:p>
        </p:txBody>
      </p:sp>
      <p:sp>
        <p:nvSpPr>
          <p:cNvPr id="2" name="Slide Number Placeholder 1">
            <a:extLst>
              <a:ext uri="{FF2B5EF4-FFF2-40B4-BE49-F238E27FC236}">
                <a16:creationId xmlns:a16="http://schemas.microsoft.com/office/drawing/2014/main" id="{2666A084-5D7A-44FC-BFF6-4A7ED671B7CD}"/>
              </a:ext>
            </a:extLst>
          </p:cNvPr>
          <p:cNvSpPr>
            <a:spLocks noGrp="1"/>
          </p:cNvSpPr>
          <p:nvPr>
            <p:ph type="sldNum" sz="quarter" idx="12"/>
          </p:nvPr>
        </p:nvSpPr>
        <p:spPr/>
        <p:txBody>
          <a:bodyPr/>
          <a:lstStyle/>
          <a:p>
            <a:fld id="{76C2B03D-8C30-4030-B92D-2B496288BEF5}" type="slidenum">
              <a:rPr lang="en-US" smtClean="0"/>
              <a:t>50</a:t>
            </a:fld>
            <a:endParaRPr lang="en-US"/>
          </a:p>
        </p:txBody>
      </p:sp>
    </p:spTree>
    <p:extLst>
      <p:ext uri="{BB962C8B-B14F-4D97-AF65-F5344CB8AC3E}">
        <p14:creationId xmlns:p14="http://schemas.microsoft.com/office/powerpoint/2010/main" val="9231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06B33F-1A70-41DE-99B8-829BBDFC39E4}"/>
              </a:ext>
            </a:extLst>
          </p:cNvPr>
          <p:cNvSpPr>
            <a:spLocks noGrp="1"/>
          </p:cNvSpPr>
          <p:nvPr>
            <p:ph type="sldNum" sz="quarter" idx="12"/>
          </p:nvPr>
        </p:nvSpPr>
        <p:spPr/>
        <p:txBody>
          <a:bodyPr/>
          <a:lstStyle/>
          <a:p>
            <a:fld id="{76C2B03D-8C30-4030-B92D-2B496288BEF5}" type="slidenum">
              <a:rPr lang="en-US" smtClean="0"/>
              <a:t>51</a:t>
            </a:fld>
            <a:endParaRPr lang="en-US"/>
          </a:p>
        </p:txBody>
      </p:sp>
      <p:sp>
        <p:nvSpPr>
          <p:cNvPr id="3" name="TextBox 2">
            <a:extLst>
              <a:ext uri="{FF2B5EF4-FFF2-40B4-BE49-F238E27FC236}">
                <a16:creationId xmlns:a16="http://schemas.microsoft.com/office/drawing/2014/main" id="{65770FEB-6BC7-41D5-8096-7967E2855E98}"/>
              </a:ext>
            </a:extLst>
          </p:cNvPr>
          <p:cNvSpPr txBox="1"/>
          <p:nvPr/>
        </p:nvSpPr>
        <p:spPr>
          <a:xfrm>
            <a:off x="1856935" y="1861681"/>
            <a:ext cx="4881489" cy="1200329"/>
          </a:xfrm>
          <a:prstGeom prst="rect">
            <a:avLst/>
          </a:prstGeom>
          <a:noFill/>
        </p:spPr>
        <p:txBody>
          <a:bodyPr wrap="square" rtlCol="0">
            <a:spAutoFit/>
          </a:bodyPr>
          <a:lstStyle/>
          <a:p>
            <a:pPr algn="ctr"/>
            <a:r>
              <a:rPr lang="en-US" sz="2400" dirty="0"/>
              <a:t>Excess rotational velocity is a good thing, but why did the system spin faster than predicted?</a:t>
            </a:r>
          </a:p>
        </p:txBody>
      </p:sp>
      <p:pic>
        <p:nvPicPr>
          <p:cNvPr id="4" name="Picture 1">
            <a:extLst>
              <a:ext uri="{FF2B5EF4-FFF2-40B4-BE49-F238E27FC236}">
                <a16:creationId xmlns:a16="http://schemas.microsoft.com/office/drawing/2014/main" id="{5D8F14CA-0A31-459C-AE5F-7D87485A1F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7456" y="2041444"/>
            <a:ext cx="2848681" cy="3851583"/>
          </a:xfrm>
          <a:prstGeom prst="rect">
            <a:avLst/>
          </a:prstGeom>
          <a:noFill/>
          <a:ln>
            <a:noFill/>
          </a:ln>
          <a:effectLst>
            <a:softEdge rad="0"/>
          </a:effectLst>
          <a:extLst/>
        </p:spPr>
      </p:pic>
      <p:sp>
        <p:nvSpPr>
          <p:cNvPr id="5" name="Speech Bubble: Oval 4">
            <a:extLst>
              <a:ext uri="{FF2B5EF4-FFF2-40B4-BE49-F238E27FC236}">
                <a16:creationId xmlns:a16="http://schemas.microsoft.com/office/drawing/2014/main" id="{6F1B0A21-0E78-4E3F-88C9-70D9AC984A38}"/>
              </a:ext>
            </a:extLst>
          </p:cNvPr>
          <p:cNvSpPr/>
          <p:nvPr/>
        </p:nvSpPr>
        <p:spPr>
          <a:xfrm>
            <a:off x="1561514" y="1350497"/>
            <a:ext cx="5275385" cy="2110685"/>
          </a:xfrm>
          <a:prstGeom prst="wedgeEllipseCallout">
            <a:avLst>
              <a:gd name="adj1" fmla="val 68788"/>
              <a:gd name="adj2" fmla="val 6036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05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0E1FB6-ED74-440E-9674-AE98901DD6BD}"/>
              </a:ext>
            </a:extLst>
          </p:cNvPr>
          <p:cNvSpPr txBox="1"/>
          <p:nvPr/>
        </p:nvSpPr>
        <p:spPr>
          <a:xfrm>
            <a:off x="1308289" y="3659261"/>
            <a:ext cx="9805187" cy="1723549"/>
          </a:xfrm>
          <a:prstGeom prst="rect">
            <a:avLst/>
          </a:prstGeom>
          <a:noFill/>
        </p:spPr>
        <p:txBody>
          <a:bodyPr wrap="square" rtlCol="0">
            <a:spAutoFit/>
          </a:bodyPr>
          <a:lstStyle/>
          <a:p>
            <a:r>
              <a:rPr lang="en-US" sz="2400" b="1" dirty="0"/>
              <a:t>Newton’s Laws of Motion:</a:t>
            </a:r>
          </a:p>
          <a:p>
            <a:endParaRPr lang="en-US" sz="1000" dirty="0"/>
          </a:p>
          <a:p>
            <a:r>
              <a:rPr lang="en-US" sz="2400" dirty="0"/>
              <a:t>As the gravity and momentum forces are applied over time, the wheel’s rotational velocity will increase.  This will continue until the driving forces become balanced with the resistive forces and a constant velocity is achieved.  </a:t>
            </a:r>
          </a:p>
        </p:txBody>
      </p:sp>
      <p:sp>
        <p:nvSpPr>
          <p:cNvPr id="3" name="TextBox 2">
            <a:extLst>
              <a:ext uri="{FF2B5EF4-FFF2-40B4-BE49-F238E27FC236}">
                <a16:creationId xmlns:a16="http://schemas.microsoft.com/office/drawing/2014/main" id="{EBEEA415-6B28-4FFF-B70E-8D9E78DE0121}"/>
              </a:ext>
            </a:extLst>
          </p:cNvPr>
          <p:cNvSpPr txBox="1"/>
          <p:nvPr/>
        </p:nvSpPr>
        <p:spPr>
          <a:xfrm>
            <a:off x="1630680" y="154745"/>
            <a:ext cx="8930640" cy="584775"/>
          </a:xfrm>
          <a:prstGeom prst="rect">
            <a:avLst/>
          </a:prstGeom>
          <a:noFill/>
        </p:spPr>
        <p:txBody>
          <a:bodyPr wrap="square" rtlCol="0">
            <a:spAutoFit/>
          </a:bodyPr>
          <a:lstStyle/>
          <a:p>
            <a:pPr algn="ctr"/>
            <a:r>
              <a:rPr lang="en-US" sz="3200" dirty="0">
                <a:solidFill>
                  <a:srgbClr val="FF0000"/>
                </a:solidFill>
              </a:rPr>
              <a:t>Other Factors Contributing to the Spin of the Wheel</a:t>
            </a:r>
          </a:p>
        </p:txBody>
      </p:sp>
      <p:sp>
        <p:nvSpPr>
          <p:cNvPr id="4" name="TextBox 3">
            <a:extLst>
              <a:ext uri="{FF2B5EF4-FFF2-40B4-BE49-F238E27FC236}">
                <a16:creationId xmlns:a16="http://schemas.microsoft.com/office/drawing/2014/main" id="{96045A8C-A6BD-4648-A560-298B56001590}"/>
              </a:ext>
            </a:extLst>
          </p:cNvPr>
          <p:cNvSpPr txBox="1"/>
          <p:nvPr/>
        </p:nvSpPr>
        <p:spPr>
          <a:xfrm>
            <a:off x="1308290" y="869810"/>
            <a:ext cx="9805187" cy="2462213"/>
          </a:xfrm>
          <a:prstGeom prst="rect">
            <a:avLst/>
          </a:prstGeom>
          <a:noFill/>
        </p:spPr>
        <p:txBody>
          <a:bodyPr wrap="square" rtlCol="0">
            <a:spAutoFit/>
          </a:bodyPr>
          <a:lstStyle/>
          <a:p>
            <a:r>
              <a:rPr lang="en-US" sz="2400" b="1" dirty="0"/>
              <a:t>Flow Momentum:</a:t>
            </a:r>
          </a:p>
          <a:p>
            <a:endParaRPr lang="en-US" sz="1000" dirty="0"/>
          </a:p>
          <a:p>
            <a:r>
              <a:rPr lang="en-US" sz="2400" dirty="0"/>
              <a:t>Experiments demonstrated that the gravitational torque is just sufficient to spin the wheel at the required speed.  However, there is another force that comes into play.  This force is caused by the velocity and mass of the water imparting momentum to the water wheel vanes.  This additional force provides margin that ensures the wheel will spin as desired. </a:t>
            </a:r>
          </a:p>
        </p:txBody>
      </p:sp>
      <p:sp>
        <p:nvSpPr>
          <p:cNvPr id="5" name="Slide Number Placeholder 4">
            <a:extLst>
              <a:ext uri="{FF2B5EF4-FFF2-40B4-BE49-F238E27FC236}">
                <a16:creationId xmlns:a16="http://schemas.microsoft.com/office/drawing/2014/main" id="{13A4C5B1-A3FD-4202-A735-B6BBD234B82B}"/>
              </a:ext>
            </a:extLst>
          </p:cNvPr>
          <p:cNvSpPr>
            <a:spLocks noGrp="1"/>
          </p:cNvSpPr>
          <p:nvPr>
            <p:ph type="sldNum" sz="quarter" idx="12"/>
          </p:nvPr>
        </p:nvSpPr>
        <p:spPr/>
        <p:txBody>
          <a:bodyPr/>
          <a:lstStyle/>
          <a:p>
            <a:fld id="{76C2B03D-8C30-4030-B92D-2B496288BEF5}" type="slidenum">
              <a:rPr lang="en-US" smtClean="0"/>
              <a:t>52</a:t>
            </a:fld>
            <a:endParaRPr lang="en-US"/>
          </a:p>
        </p:txBody>
      </p:sp>
    </p:spTree>
    <p:extLst>
      <p:ext uri="{BB962C8B-B14F-4D97-AF65-F5344CB8AC3E}">
        <p14:creationId xmlns:p14="http://schemas.microsoft.com/office/powerpoint/2010/main" val="330012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970073-5DE3-4957-9C49-B9395D97F269}"/>
              </a:ext>
            </a:extLst>
          </p:cNvPr>
          <p:cNvSpPr txBox="1"/>
          <p:nvPr/>
        </p:nvSpPr>
        <p:spPr>
          <a:xfrm>
            <a:off x="2208628" y="2574388"/>
            <a:ext cx="4712677" cy="1107996"/>
          </a:xfrm>
          <a:prstGeom prst="rect">
            <a:avLst/>
          </a:prstGeom>
          <a:noFill/>
        </p:spPr>
        <p:txBody>
          <a:bodyPr wrap="square" rtlCol="0">
            <a:spAutoFit/>
          </a:bodyPr>
          <a:lstStyle/>
          <a:p>
            <a:r>
              <a:rPr lang="en-US" sz="6600" dirty="0"/>
              <a:t>Questions ?</a:t>
            </a:r>
          </a:p>
        </p:txBody>
      </p:sp>
      <p:pic>
        <p:nvPicPr>
          <p:cNvPr id="3" name="Picture 2">
            <a:extLst>
              <a:ext uri="{FF2B5EF4-FFF2-40B4-BE49-F238E27FC236}">
                <a16:creationId xmlns:a16="http://schemas.microsoft.com/office/drawing/2014/main" id="{1B6BDFA5-2088-40A1-A354-F4B4FF872A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642323" y="1720266"/>
            <a:ext cx="4119264" cy="3089449"/>
          </a:xfrm>
          <a:prstGeom prst="rect">
            <a:avLst/>
          </a:prstGeom>
        </p:spPr>
      </p:pic>
      <p:sp>
        <p:nvSpPr>
          <p:cNvPr id="4" name="Slide Number Placeholder 3">
            <a:extLst>
              <a:ext uri="{FF2B5EF4-FFF2-40B4-BE49-F238E27FC236}">
                <a16:creationId xmlns:a16="http://schemas.microsoft.com/office/drawing/2014/main" id="{94B49A68-0D32-40FC-A269-14EBACE82361}"/>
              </a:ext>
            </a:extLst>
          </p:cNvPr>
          <p:cNvSpPr>
            <a:spLocks noGrp="1"/>
          </p:cNvSpPr>
          <p:nvPr>
            <p:ph type="sldNum" sz="quarter" idx="12"/>
          </p:nvPr>
        </p:nvSpPr>
        <p:spPr/>
        <p:txBody>
          <a:bodyPr/>
          <a:lstStyle/>
          <a:p>
            <a:fld id="{76C2B03D-8C30-4030-B92D-2B496288BEF5}" type="slidenum">
              <a:rPr lang="en-US" smtClean="0"/>
              <a:t>53</a:t>
            </a:fld>
            <a:endParaRPr lang="en-US"/>
          </a:p>
        </p:txBody>
      </p:sp>
    </p:spTree>
    <p:extLst>
      <p:ext uri="{BB962C8B-B14F-4D97-AF65-F5344CB8AC3E}">
        <p14:creationId xmlns:p14="http://schemas.microsoft.com/office/powerpoint/2010/main" val="62244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0E3CC-ACEB-4488-BBF6-4EE0934B35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82672" y="1206364"/>
            <a:ext cx="5593348" cy="3590719"/>
          </a:xfrm>
          <a:prstGeom prst="rect">
            <a:avLst/>
          </a:prstGeom>
        </p:spPr>
      </p:pic>
      <p:sp>
        <p:nvSpPr>
          <p:cNvPr id="2" name="TextBox 1">
            <a:extLst>
              <a:ext uri="{FF2B5EF4-FFF2-40B4-BE49-F238E27FC236}">
                <a16:creationId xmlns:a16="http://schemas.microsoft.com/office/drawing/2014/main" id="{F696FE6F-7875-448E-90C9-F877BB8963E3}"/>
              </a:ext>
            </a:extLst>
          </p:cNvPr>
          <p:cNvSpPr txBox="1"/>
          <p:nvPr/>
        </p:nvSpPr>
        <p:spPr>
          <a:xfrm>
            <a:off x="2891487" y="5036234"/>
            <a:ext cx="6175717" cy="830997"/>
          </a:xfrm>
          <a:prstGeom prst="rect">
            <a:avLst/>
          </a:prstGeom>
          <a:noFill/>
        </p:spPr>
        <p:txBody>
          <a:bodyPr wrap="square" rtlCol="0">
            <a:spAutoFit/>
          </a:bodyPr>
          <a:lstStyle/>
          <a:p>
            <a:pPr algn="ctr"/>
            <a:r>
              <a:rPr lang="en-US" sz="2400" dirty="0"/>
              <a:t>A cable cutter was used to liberate the wheel rim from its spokes</a:t>
            </a:r>
          </a:p>
        </p:txBody>
      </p:sp>
      <p:sp>
        <p:nvSpPr>
          <p:cNvPr id="4" name="Slide Number Placeholder 3">
            <a:extLst>
              <a:ext uri="{FF2B5EF4-FFF2-40B4-BE49-F238E27FC236}">
                <a16:creationId xmlns:a16="http://schemas.microsoft.com/office/drawing/2014/main" id="{956E4143-21D4-4353-B7F2-493F50487E71}"/>
              </a:ext>
            </a:extLst>
          </p:cNvPr>
          <p:cNvSpPr>
            <a:spLocks noGrp="1"/>
          </p:cNvSpPr>
          <p:nvPr>
            <p:ph type="sldNum" sz="quarter" idx="12"/>
          </p:nvPr>
        </p:nvSpPr>
        <p:spPr/>
        <p:txBody>
          <a:bodyPr/>
          <a:lstStyle/>
          <a:p>
            <a:fld id="{76C2B03D-8C30-4030-B92D-2B496288BEF5}" type="slidenum">
              <a:rPr lang="en-US" smtClean="0"/>
              <a:t>6</a:t>
            </a:fld>
            <a:endParaRPr lang="en-US"/>
          </a:p>
        </p:txBody>
      </p:sp>
    </p:spTree>
    <p:extLst>
      <p:ext uri="{BB962C8B-B14F-4D97-AF65-F5344CB8AC3E}">
        <p14:creationId xmlns:p14="http://schemas.microsoft.com/office/powerpoint/2010/main" val="322552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C293FA-606A-4804-B21C-65226BEF66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3505" y="2212574"/>
            <a:ext cx="3133558" cy="2350169"/>
          </a:xfrm>
          <a:prstGeom prst="rect">
            <a:avLst/>
          </a:prstGeom>
        </p:spPr>
      </p:pic>
      <p:pic>
        <p:nvPicPr>
          <p:cNvPr id="5" name="Picture 4">
            <a:extLst>
              <a:ext uri="{FF2B5EF4-FFF2-40B4-BE49-F238E27FC236}">
                <a16:creationId xmlns:a16="http://schemas.microsoft.com/office/drawing/2014/main" id="{C5553BCB-FBE5-4D2F-B89B-E927655F7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5716" y="2212574"/>
            <a:ext cx="3133558" cy="2350169"/>
          </a:xfrm>
          <a:prstGeom prst="rect">
            <a:avLst/>
          </a:prstGeom>
        </p:spPr>
      </p:pic>
      <p:pic>
        <p:nvPicPr>
          <p:cNvPr id="7" name="Picture 6">
            <a:extLst>
              <a:ext uri="{FF2B5EF4-FFF2-40B4-BE49-F238E27FC236}">
                <a16:creationId xmlns:a16="http://schemas.microsoft.com/office/drawing/2014/main" id="{86069C22-0326-451A-9AD9-9DDA8439F2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9610" y="2212574"/>
            <a:ext cx="3133559" cy="2350169"/>
          </a:xfrm>
          <a:prstGeom prst="rect">
            <a:avLst/>
          </a:prstGeom>
        </p:spPr>
      </p:pic>
      <p:sp>
        <p:nvSpPr>
          <p:cNvPr id="2" name="TextBox 1">
            <a:extLst>
              <a:ext uri="{FF2B5EF4-FFF2-40B4-BE49-F238E27FC236}">
                <a16:creationId xmlns:a16="http://schemas.microsoft.com/office/drawing/2014/main" id="{E2FDA86E-9D47-41DB-A8EE-8E02C40BF3E6}"/>
              </a:ext>
            </a:extLst>
          </p:cNvPr>
          <p:cNvSpPr txBox="1"/>
          <p:nvPr/>
        </p:nvSpPr>
        <p:spPr>
          <a:xfrm>
            <a:off x="1163505" y="886265"/>
            <a:ext cx="10325769" cy="830997"/>
          </a:xfrm>
          <a:prstGeom prst="rect">
            <a:avLst/>
          </a:prstGeom>
          <a:noFill/>
        </p:spPr>
        <p:txBody>
          <a:bodyPr wrap="square" rtlCol="0">
            <a:spAutoFit/>
          </a:bodyPr>
          <a:lstStyle/>
          <a:p>
            <a:pPr algn="ctr"/>
            <a:r>
              <a:rPr lang="en-US" sz="2400" dirty="0"/>
              <a:t>Wooden blocks were then used to interface the wheel rim to the side of the water wheel.  Care was taken to ensure the rim was centered on the disk.</a:t>
            </a:r>
          </a:p>
        </p:txBody>
      </p:sp>
      <p:sp>
        <p:nvSpPr>
          <p:cNvPr id="4" name="TextBox 3">
            <a:extLst>
              <a:ext uri="{FF2B5EF4-FFF2-40B4-BE49-F238E27FC236}">
                <a16:creationId xmlns:a16="http://schemas.microsoft.com/office/drawing/2014/main" id="{1FFEE364-6EE1-4D9E-8FF3-4BE9222C9A3C}"/>
              </a:ext>
            </a:extLst>
          </p:cNvPr>
          <p:cNvSpPr txBox="1"/>
          <p:nvPr/>
        </p:nvSpPr>
        <p:spPr>
          <a:xfrm>
            <a:off x="1163504" y="4929724"/>
            <a:ext cx="10325769" cy="461665"/>
          </a:xfrm>
          <a:prstGeom prst="rect">
            <a:avLst/>
          </a:prstGeom>
          <a:noFill/>
        </p:spPr>
        <p:txBody>
          <a:bodyPr wrap="square" rtlCol="0">
            <a:spAutoFit/>
          </a:bodyPr>
          <a:lstStyle/>
          <a:p>
            <a:pPr algn="ctr"/>
            <a:r>
              <a:rPr lang="en-US" sz="2400" dirty="0"/>
              <a:t>Screws pass through the spoke holes in the rim and into the wooden blocks.</a:t>
            </a:r>
          </a:p>
        </p:txBody>
      </p:sp>
      <p:sp>
        <p:nvSpPr>
          <p:cNvPr id="6" name="Slide Number Placeholder 5">
            <a:extLst>
              <a:ext uri="{FF2B5EF4-FFF2-40B4-BE49-F238E27FC236}">
                <a16:creationId xmlns:a16="http://schemas.microsoft.com/office/drawing/2014/main" id="{D60423D5-8EB2-4B60-9373-9BC4DDDEDA10}"/>
              </a:ext>
            </a:extLst>
          </p:cNvPr>
          <p:cNvSpPr>
            <a:spLocks noGrp="1"/>
          </p:cNvSpPr>
          <p:nvPr>
            <p:ph type="sldNum" sz="quarter" idx="12"/>
          </p:nvPr>
        </p:nvSpPr>
        <p:spPr/>
        <p:txBody>
          <a:bodyPr/>
          <a:lstStyle/>
          <a:p>
            <a:fld id="{76C2B03D-8C30-4030-B92D-2B496288BEF5}" type="slidenum">
              <a:rPr lang="en-US" smtClean="0"/>
              <a:t>7</a:t>
            </a:fld>
            <a:endParaRPr lang="en-US"/>
          </a:p>
        </p:txBody>
      </p:sp>
    </p:spTree>
    <p:extLst>
      <p:ext uri="{BB962C8B-B14F-4D97-AF65-F5344CB8AC3E}">
        <p14:creationId xmlns:p14="http://schemas.microsoft.com/office/powerpoint/2010/main" val="290291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784EB-D469-449D-AF44-1E02E6002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2816" y="1252022"/>
            <a:ext cx="4077286" cy="3057965"/>
          </a:xfrm>
          <a:prstGeom prst="rect">
            <a:avLst/>
          </a:prstGeom>
        </p:spPr>
      </p:pic>
      <p:pic>
        <p:nvPicPr>
          <p:cNvPr id="5" name="Picture 4">
            <a:extLst>
              <a:ext uri="{FF2B5EF4-FFF2-40B4-BE49-F238E27FC236}">
                <a16:creationId xmlns:a16="http://schemas.microsoft.com/office/drawing/2014/main" id="{41842313-2A8D-4A2D-A435-A958EEB97B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7270" y="1252022"/>
            <a:ext cx="4077286" cy="3057965"/>
          </a:xfrm>
          <a:prstGeom prst="rect">
            <a:avLst/>
          </a:prstGeom>
        </p:spPr>
      </p:pic>
      <p:sp>
        <p:nvSpPr>
          <p:cNvPr id="2" name="TextBox 1">
            <a:extLst>
              <a:ext uri="{FF2B5EF4-FFF2-40B4-BE49-F238E27FC236}">
                <a16:creationId xmlns:a16="http://schemas.microsoft.com/office/drawing/2014/main" id="{B4B537F9-8EBE-49CD-8FF3-C085F3787160}"/>
              </a:ext>
            </a:extLst>
          </p:cNvPr>
          <p:cNvSpPr txBox="1"/>
          <p:nvPr/>
        </p:nvSpPr>
        <p:spPr>
          <a:xfrm>
            <a:off x="1778395" y="4459457"/>
            <a:ext cx="3906128" cy="1200329"/>
          </a:xfrm>
          <a:prstGeom prst="rect">
            <a:avLst/>
          </a:prstGeom>
          <a:noFill/>
        </p:spPr>
        <p:txBody>
          <a:bodyPr wrap="square" rtlCol="0">
            <a:spAutoFit/>
          </a:bodyPr>
          <a:lstStyle/>
          <a:p>
            <a:pPr algn="ctr"/>
            <a:r>
              <a:rPr lang="en-US" sz="2400" dirty="0"/>
              <a:t>Bearing supporting the water wheel axle.  One on each side of the wheel.</a:t>
            </a:r>
          </a:p>
        </p:txBody>
      </p:sp>
      <p:sp>
        <p:nvSpPr>
          <p:cNvPr id="6" name="TextBox 5">
            <a:extLst>
              <a:ext uri="{FF2B5EF4-FFF2-40B4-BE49-F238E27FC236}">
                <a16:creationId xmlns:a16="http://schemas.microsoft.com/office/drawing/2014/main" id="{A9338021-3B6E-436F-AFD1-F415AFFEC3B6}"/>
              </a:ext>
            </a:extLst>
          </p:cNvPr>
          <p:cNvSpPr txBox="1"/>
          <p:nvPr/>
        </p:nvSpPr>
        <p:spPr>
          <a:xfrm>
            <a:off x="6637610" y="4459457"/>
            <a:ext cx="3906128" cy="1200329"/>
          </a:xfrm>
          <a:prstGeom prst="rect">
            <a:avLst/>
          </a:prstGeom>
          <a:noFill/>
        </p:spPr>
        <p:txBody>
          <a:bodyPr wrap="square" rtlCol="0">
            <a:spAutoFit/>
          </a:bodyPr>
          <a:lstStyle/>
          <a:p>
            <a:pPr algn="ctr"/>
            <a:r>
              <a:rPr lang="en-US" sz="2400" dirty="0"/>
              <a:t>L-brackets and hose clamps securing the water wheel to the axle.</a:t>
            </a:r>
          </a:p>
        </p:txBody>
      </p:sp>
      <p:sp>
        <p:nvSpPr>
          <p:cNvPr id="4" name="Slide Number Placeholder 3">
            <a:extLst>
              <a:ext uri="{FF2B5EF4-FFF2-40B4-BE49-F238E27FC236}">
                <a16:creationId xmlns:a16="http://schemas.microsoft.com/office/drawing/2014/main" id="{3002CB32-916C-4034-9259-FF9FD2913508}"/>
              </a:ext>
            </a:extLst>
          </p:cNvPr>
          <p:cNvSpPr>
            <a:spLocks noGrp="1"/>
          </p:cNvSpPr>
          <p:nvPr>
            <p:ph type="sldNum" sz="quarter" idx="12"/>
          </p:nvPr>
        </p:nvSpPr>
        <p:spPr/>
        <p:txBody>
          <a:bodyPr/>
          <a:lstStyle/>
          <a:p>
            <a:fld id="{76C2B03D-8C30-4030-B92D-2B496288BEF5}" type="slidenum">
              <a:rPr lang="en-US" smtClean="0"/>
              <a:t>8</a:t>
            </a:fld>
            <a:endParaRPr lang="en-US"/>
          </a:p>
        </p:txBody>
      </p:sp>
    </p:spTree>
    <p:extLst>
      <p:ext uri="{BB962C8B-B14F-4D97-AF65-F5344CB8AC3E}">
        <p14:creationId xmlns:p14="http://schemas.microsoft.com/office/powerpoint/2010/main" val="8300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C5C76B-D179-44FF-9E0E-CEBF288B1B3B}"/>
              </a:ext>
            </a:extLst>
          </p:cNvPr>
          <p:cNvSpPr txBox="1"/>
          <p:nvPr/>
        </p:nvSpPr>
        <p:spPr>
          <a:xfrm>
            <a:off x="2588455" y="5312448"/>
            <a:ext cx="7244862" cy="830997"/>
          </a:xfrm>
          <a:prstGeom prst="rect">
            <a:avLst/>
          </a:prstGeom>
          <a:noFill/>
        </p:spPr>
        <p:txBody>
          <a:bodyPr wrap="square" rtlCol="0">
            <a:spAutoFit/>
          </a:bodyPr>
          <a:lstStyle/>
          <a:p>
            <a:pPr algn="ctr"/>
            <a:r>
              <a:rPr lang="en-US" sz="2400" dirty="0"/>
              <a:t>Completed Water Wheel on a support frame ready for testing</a:t>
            </a:r>
          </a:p>
        </p:txBody>
      </p:sp>
      <p:pic>
        <p:nvPicPr>
          <p:cNvPr id="5" name="Picture 4">
            <a:extLst>
              <a:ext uri="{FF2B5EF4-FFF2-40B4-BE49-F238E27FC236}">
                <a16:creationId xmlns:a16="http://schemas.microsoft.com/office/drawing/2014/main" id="{85B6DA53-A4B6-407F-8E27-5545A9CE8C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376465" y="1481114"/>
            <a:ext cx="4119264" cy="3089448"/>
          </a:xfrm>
          <a:prstGeom prst="rect">
            <a:avLst/>
          </a:prstGeom>
        </p:spPr>
      </p:pic>
      <p:pic>
        <p:nvPicPr>
          <p:cNvPr id="7" name="Picture 6">
            <a:extLst>
              <a:ext uri="{FF2B5EF4-FFF2-40B4-BE49-F238E27FC236}">
                <a16:creationId xmlns:a16="http://schemas.microsoft.com/office/drawing/2014/main" id="{AADD119E-B8EE-4CD6-961F-431B014B1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38938" y="1481114"/>
            <a:ext cx="4119264" cy="3089449"/>
          </a:xfrm>
          <a:prstGeom prst="rect">
            <a:avLst/>
          </a:prstGeom>
        </p:spPr>
      </p:pic>
      <p:sp>
        <p:nvSpPr>
          <p:cNvPr id="2" name="Slide Number Placeholder 1">
            <a:extLst>
              <a:ext uri="{FF2B5EF4-FFF2-40B4-BE49-F238E27FC236}">
                <a16:creationId xmlns:a16="http://schemas.microsoft.com/office/drawing/2014/main" id="{667DB2F0-CD96-440C-A074-CAD6CD44378B}"/>
              </a:ext>
            </a:extLst>
          </p:cNvPr>
          <p:cNvSpPr>
            <a:spLocks noGrp="1"/>
          </p:cNvSpPr>
          <p:nvPr>
            <p:ph type="sldNum" sz="quarter" idx="12"/>
          </p:nvPr>
        </p:nvSpPr>
        <p:spPr/>
        <p:txBody>
          <a:bodyPr/>
          <a:lstStyle/>
          <a:p>
            <a:fld id="{76C2B03D-8C30-4030-B92D-2B496288BEF5}" type="slidenum">
              <a:rPr lang="en-US" smtClean="0"/>
              <a:t>9</a:t>
            </a:fld>
            <a:endParaRPr lang="en-US"/>
          </a:p>
        </p:txBody>
      </p:sp>
    </p:spTree>
    <p:extLst>
      <p:ext uri="{BB962C8B-B14F-4D97-AF65-F5344CB8AC3E}">
        <p14:creationId xmlns:p14="http://schemas.microsoft.com/office/powerpoint/2010/main" val="227117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4770</TotalTime>
  <Words>3215</Words>
  <Application>Microsoft Office PowerPoint</Application>
  <PresentationFormat>Widescreen</PresentationFormat>
  <Paragraphs>429</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113</cp:revision>
  <dcterms:created xsi:type="dcterms:W3CDTF">2019-02-12T18:13:56Z</dcterms:created>
  <dcterms:modified xsi:type="dcterms:W3CDTF">2019-03-05T18:52:45Z</dcterms:modified>
</cp:coreProperties>
</file>